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258" r:id="rId4"/>
    <p:sldId id="321" r:id="rId5"/>
    <p:sldId id="322" r:id="rId6"/>
    <p:sldId id="273" r:id="rId7"/>
    <p:sldId id="262" r:id="rId8"/>
    <p:sldId id="275" r:id="rId9"/>
    <p:sldId id="280" r:id="rId10"/>
    <p:sldId id="325" r:id="rId11"/>
    <p:sldId id="272" r:id="rId12"/>
    <p:sldId id="282" r:id="rId13"/>
    <p:sldId id="266" r:id="rId14"/>
    <p:sldId id="277" r:id="rId15"/>
    <p:sldId id="294" r:id="rId16"/>
    <p:sldId id="299" r:id="rId17"/>
    <p:sldId id="260" r:id="rId18"/>
    <p:sldId id="300" r:id="rId19"/>
    <p:sldId id="306" r:id="rId20"/>
    <p:sldId id="307" r:id="rId21"/>
    <p:sldId id="295" r:id="rId2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545066-B5F2-49F5-AA09-DDEE297461CE}">
          <p14:sldIdLst>
            <p14:sldId id="256"/>
            <p14:sldId id="258"/>
            <p14:sldId id="321"/>
            <p14:sldId id="322"/>
            <p14:sldId id="273"/>
            <p14:sldId id="262"/>
            <p14:sldId id="275"/>
            <p14:sldId id="280"/>
            <p14:sldId id="325"/>
            <p14:sldId id="272"/>
            <p14:sldId id="282"/>
            <p14:sldId id="266"/>
            <p14:sldId id="277"/>
            <p14:sldId id="294"/>
            <p14:sldId id="299"/>
            <p14:sldId id="260"/>
            <p14:sldId id="300"/>
            <p14:sldId id="306"/>
            <p14:sldId id="307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F9B5F9-0131-12EF-C06A-FD476BBA10B3}" name="Olivia Adams" initials="OA" userId="Olivia Adam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1890A8"/>
    <a:srgbClr val="E1954E"/>
    <a:srgbClr val="FFCC00"/>
    <a:srgbClr val="269996"/>
    <a:srgbClr val="009999"/>
    <a:srgbClr val="0090F2"/>
    <a:srgbClr val="329CBA"/>
    <a:srgbClr val="53AB47"/>
    <a:srgbClr val="993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7AB7C1-1C3A-4044-A547-706CC57598AC}" v="7" dt="2022-07-15T17:01:07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5964" autoAdjust="0"/>
  </p:normalViewPr>
  <p:slideViewPr>
    <p:cSldViewPr snapToGrid="0" snapToObjects="1">
      <p:cViewPr varScale="1">
        <p:scale>
          <a:sx n="111" d="100"/>
          <a:sy n="111" d="100"/>
        </p:scale>
        <p:origin x="64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06710030811365"/>
          <c:y val="4.5473284589426323E-2"/>
          <c:w val="0.86336768230058203"/>
          <c:h val="0.862234814398200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5.9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EDA-42A0-9CED-A4904B82187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EDA-42A0-9CED-A4904B82187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EDA-42A0-9CED-A4904B821877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EDA-42A0-9CED-A4904B821877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EDA-42A0-9CED-A4904B821877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3EDA-42A0-9CED-A4904B821877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3EDA-42A0-9CED-A4904B821877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3EDA-42A0-9CED-A4904B8218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Sheet1!$A$1:$A$8</c:f>
              <c:strCache>
                <c:ptCount val="8"/>
                <c:pt idx="0">
                  <c:v>Aug 2021</c:v>
                </c:pt>
                <c:pt idx="1">
                  <c:v>Sep 2021</c:v>
                </c:pt>
                <c:pt idx="2">
                  <c:v>Oct 2021</c:v>
                </c:pt>
                <c:pt idx="3">
                  <c:v>Nov 2021</c:v>
                </c:pt>
                <c:pt idx="4">
                  <c:v>Dec 2021</c:v>
                </c:pt>
                <c:pt idx="5">
                  <c:v>Jan 2022</c:v>
                </c:pt>
                <c:pt idx="6">
                  <c:v>Feb 2022</c:v>
                </c:pt>
                <c:pt idx="7">
                  <c:v>Mar 2022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5.9</c:v>
                </c:pt>
                <c:pt idx="1">
                  <c:v>7.2</c:v>
                </c:pt>
                <c:pt idx="2">
                  <c:v>6.9</c:v>
                </c:pt>
                <c:pt idx="3">
                  <c:v>6.1</c:v>
                </c:pt>
                <c:pt idx="4">
                  <c:v>5.0999999999999996</c:v>
                </c:pt>
                <c:pt idx="5">
                  <c:v>6.7</c:v>
                </c:pt>
                <c:pt idx="6">
                  <c:v>6.6</c:v>
                </c:pt>
                <c:pt idx="7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EDA-42A0-9CED-A4904B82187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451136"/>
        <c:axId val="66437120"/>
      </c:lineChart>
      <c:catAx>
        <c:axId val="674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CX Scores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77E4-49C1-B74A-77010492944F}"/>
              </c:ext>
            </c:extLst>
          </c:dPt>
          <c:dPt>
            <c:idx val="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77E4-49C1-B74A-77010492944F}"/>
              </c:ext>
            </c:extLst>
          </c:dPt>
          <c:dPt>
            <c:idx val="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2-77E4-49C1-B74A-77010492944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E4-49C1-B74A-77010492944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E4-49C1-B74A-77010492944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E4-49C1-B74A-7701049294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7-10</c:v>
                </c:pt>
                <c:pt idx="1">
                  <c:v>4-6</c:v>
                </c:pt>
                <c:pt idx="2">
                  <c:v>1-3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505</c:v>
                </c:pt>
                <c:pt idx="1">
                  <c:v>45</c:v>
                </c:pt>
                <c:pt idx="2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E4-49C1-B74A-770104929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Cx Score Range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98AB-4465-B0E6-132F82D75AD9}"/>
              </c:ext>
            </c:extLst>
          </c:dPt>
          <c:dPt>
            <c:idx val="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98AB-4465-B0E6-132F82D75AD9}"/>
              </c:ext>
            </c:extLst>
          </c:dPt>
          <c:dPt>
            <c:idx val="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2-98AB-4465-B0E6-132F82D75AD9}"/>
              </c:ext>
            </c:extLst>
          </c:dPt>
          <c:dPt>
            <c:idx val="3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3-98AB-4465-B0E6-132F82D75AD9}"/>
              </c:ext>
            </c:extLst>
          </c:dPt>
          <c:dPt>
            <c:idx val="4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4-98AB-4465-B0E6-132F82D75AD9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AB-4465-B0E6-132F82D75AD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AB-4465-B0E6-132F82D75AD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AB-4465-B0E6-132F82D75AD9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AB-4465-B0E6-132F82D75AD9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AB-4465-B0E6-132F82D75A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Student Registration &amp; Records</c:v>
                </c:pt>
                <c:pt idx="1">
                  <c:v>Hot Topic: Future Use of Inman</c:v>
                </c:pt>
                <c:pt idx="2">
                  <c:v>Atlanta Virtual Academy (AVA &amp; AVA Jr.)</c:v>
                </c:pt>
                <c:pt idx="3">
                  <c:v>APS Choice</c:v>
                </c:pt>
                <c:pt idx="4">
                  <c:v>Comprehensive Health Services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928</c:v>
                </c:pt>
                <c:pt idx="1">
                  <c:v>431</c:v>
                </c:pt>
                <c:pt idx="2">
                  <c:v>277</c:v>
                </c:pt>
                <c:pt idx="3">
                  <c:v>254</c:v>
                </c:pt>
                <c:pt idx="4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AB-4465-B0E6-132F82D75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1759-4A2B-A8AD-212A1D002B51}"/>
              </c:ext>
            </c:extLst>
          </c:dPt>
          <c:dPt>
            <c:idx val="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1759-4A2B-A8AD-212A1D002B51}"/>
              </c:ext>
            </c:extLst>
          </c:dPt>
          <c:dPt>
            <c:idx val="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2-1759-4A2B-A8AD-212A1D002B51}"/>
              </c:ext>
            </c:extLst>
          </c:dPt>
          <c:dPt>
            <c:idx val="3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3-1759-4A2B-A8AD-212A1D002B51}"/>
              </c:ext>
            </c:extLst>
          </c:dPt>
          <c:dPt>
            <c:idx val="4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4-1759-4A2B-A8AD-212A1D002B5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59-4A2B-A8AD-212A1D002B5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59-4A2B-A8AD-212A1D002B5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59-4A2B-A8AD-212A1D002B5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59-4A2B-A8AD-212A1D002B5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59-4A2B-A8AD-212A1D002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Enrollment: Other</c:v>
                </c:pt>
                <c:pt idx="1">
                  <c:v>Student Enrollment</c:v>
                </c:pt>
                <c:pt idx="2">
                  <c:v>Registration</c:v>
                </c:pt>
                <c:pt idx="3">
                  <c:v>Health</c:v>
                </c:pt>
                <c:pt idx="4">
                  <c:v>Calendar: 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59-4A2B-A8AD-212A1D002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E6E51-EBE4-4F54-9DDC-8BCAA88BBE7D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5DC5CC-D4E0-44D8-96A9-FF72FF6468F2}">
      <dgm:prSet custT="1"/>
      <dgm:spPr>
        <a:solidFill>
          <a:srgbClr val="E1954E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50" b="1" dirty="0">
              <a:solidFill>
                <a:schemeClr val="tx1"/>
              </a:solidFill>
              <a:latin typeface="Century Gothic" panose="020B0502020202020204" pitchFamily="34" charset="0"/>
            </a:rPr>
            <a:t>Define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50" b="1" dirty="0">
              <a:solidFill>
                <a:schemeClr val="tx1"/>
              </a:solidFill>
              <a:latin typeface="Century Gothic" panose="020B0502020202020204" pitchFamily="34" charset="0"/>
            </a:rPr>
            <a:t>customer service expectations and standards</a:t>
          </a:r>
        </a:p>
      </dgm:t>
    </dgm:pt>
    <dgm:pt modelId="{01DA06E4-4335-41F5-972E-B7890E384145}" type="parTrans" cxnId="{9E9D453F-DC98-40D6-AA40-7F01662C521A}">
      <dgm:prSet/>
      <dgm:spPr>
        <a:ln>
          <a:solidFill>
            <a:srgbClr val="329CBA"/>
          </a:solidFill>
        </a:ln>
      </dgm:spPr>
      <dgm:t>
        <a:bodyPr/>
        <a:lstStyle/>
        <a:p>
          <a:endParaRPr lang="en-US" dirty="0">
            <a:ln>
              <a:solidFill>
                <a:srgbClr val="329CBA"/>
              </a:solidFill>
            </a:ln>
          </a:endParaRPr>
        </a:p>
      </dgm:t>
    </dgm:pt>
    <dgm:pt modelId="{8B3D630C-8A7D-461E-87E2-5E98E49D3E2D}" type="sibTrans" cxnId="{9E9D453F-DC98-40D6-AA40-7F01662C521A}">
      <dgm:prSet/>
      <dgm:spPr>
        <a:solidFill>
          <a:srgbClr val="329CBA"/>
        </a:solidFill>
      </dgm:spPr>
      <dgm:t>
        <a:bodyPr/>
        <a:lstStyle/>
        <a:p>
          <a:endParaRPr lang="en-US"/>
        </a:p>
      </dgm:t>
    </dgm:pt>
    <dgm:pt modelId="{AF848D72-35E8-4EC5-94C1-4169F2AFB8AD}">
      <dgm:prSet custT="1"/>
      <dgm:spPr>
        <a:gradFill flip="none" rotWithShape="0">
          <a:gsLst>
            <a:gs pos="0">
              <a:srgbClr val="B8D3E0">
                <a:shade val="30000"/>
                <a:satMod val="115000"/>
              </a:srgbClr>
            </a:gs>
            <a:gs pos="50000">
              <a:srgbClr val="B8D3E0">
                <a:shade val="67500"/>
                <a:satMod val="115000"/>
              </a:srgbClr>
            </a:gs>
            <a:gs pos="100000">
              <a:srgbClr val="B8D3E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  <a:latin typeface="Century Gothic" panose="020B0502020202020204" pitchFamily="34" charset="0"/>
            </a:rPr>
            <a:t>Customer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  <a:latin typeface="Century Gothic" panose="020B0502020202020204" pitchFamily="34" charset="0"/>
            </a:rPr>
            <a:t>Service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>
              <a:solidFill>
                <a:schemeClr val="tx1"/>
              </a:solidFill>
              <a:latin typeface="Century Gothic" panose="020B0502020202020204" pitchFamily="34" charset="0"/>
            </a:rPr>
            <a:t>Experience</a:t>
          </a:r>
        </a:p>
      </dgm:t>
    </dgm:pt>
    <dgm:pt modelId="{248CBFB6-88E5-4E41-942A-408A8ECAC454}" type="parTrans" cxnId="{82450CCA-243B-4E54-8C3A-C5A5A9B8C374}">
      <dgm:prSet/>
      <dgm:spPr/>
      <dgm:t>
        <a:bodyPr/>
        <a:lstStyle/>
        <a:p>
          <a:endParaRPr lang="en-US"/>
        </a:p>
      </dgm:t>
    </dgm:pt>
    <dgm:pt modelId="{779EFC5E-8C72-4634-B91D-A1FAF48DCC4D}" type="sibTrans" cxnId="{82450CCA-243B-4E54-8C3A-C5A5A9B8C374}">
      <dgm:prSet/>
      <dgm:spPr/>
      <dgm:t>
        <a:bodyPr/>
        <a:lstStyle/>
        <a:p>
          <a:endParaRPr lang="en-US"/>
        </a:p>
      </dgm:t>
    </dgm:pt>
    <dgm:pt modelId="{3A8F0C7F-D9D0-4731-8C1E-2C00C793C3A5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Century Gothic" panose="020B0502020202020204" pitchFamily="34" charset="0"/>
            </a:rPr>
            <a:t>Communicate</a:t>
          </a:r>
          <a:r>
            <a:rPr lang="en-US" sz="1500" b="1" dirty="0">
              <a:solidFill>
                <a:schemeClr val="tx1"/>
              </a:solidFill>
              <a:latin typeface="Century Gothic" panose="020B0502020202020204" pitchFamily="34" charset="0"/>
            </a:rPr>
            <a:t> the benefits of superior service</a:t>
          </a:r>
        </a:p>
      </dgm:t>
    </dgm:pt>
    <dgm:pt modelId="{D3634C4E-CBDE-41FD-9D08-BF3881BB4F3D}" type="parTrans" cxnId="{2A38390D-8E3B-4BC9-B7F0-A0209A830EDD}">
      <dgm:prSet/>
      <dgm:spPr>
        <a:ln>
          <a:solidFill>
            <a:srgbClr val="329CBA"/>
          </a:solidFill>
        </a:ln>
      </dgm:spPr>
      <dgm:t>
        <a:bodyPr/>
        <a:lstStyle/>
        <a:p>
          <a:endParaRPr lang="en-US" dirty="0"/>
        </a:p>
      </dgm:t>
    </dgm:pt>
    <dgm:pt modelId="{139C4C3D-9521-4BDF-A5E0-D99C38A5E33A}" type="sibTrans" cxnId="{2A38390D-8E3B-4BC9-B7F0-A0209A830EDD}">
      <dgm:prSet/>
      <dgm:spPr>
        <a:solidFill>
          <a:srgbClr val="329CBA"/>
        </a:solidFill>
      </dgm:spPr>
      <dgm:t>
        <a:bodyPr/>
        <a:lstStyle/>
        <a:p>
          <a:endParaRPr lang="en-US"/>
        </a:p>
      </dgm:t>
    </dgm:pt>
    <dgm:pt modelId="{22F1170C-F714-49F7-9389-810F416C00C5}">
      <dgm:prSet custT="1"/>
      <dgm:spPr>
        <a:solidFill>
          <a:srgbClr val="53AB47"/>
        </a:solidFill>
      </dgm:spPr>
      <dgm:t>
        <a:bodyPr/>
        <a:lstStyle/>
        <a:p>
          <a:r>
            <a:rPr lang="en-US" sz="1500" b="1" dirty="0">
              <a:solidFill>
                <a:schemeClr val="tx1"/>
              </a:solidFill>
              <a:latin typeface="Century Gothic" panose="020B0502020202020204" pitchFamily="34" charset="0"/>
            </a:rPr>
            <a:t>Set and monitor customer service goals</a:t>
          </a:r>
        </a:p>
      </dgm:t>
    </dgm:pt>
    <dgm:pt modelId="{F171CCDC-2A35-4A70-9891-EB4D07DAD9C2}" type="parTrans" cxnId="{E1769A11-21FE-475B-BCBF-DC3BDBA78E5B}">
      <dgm:prSet/>
      <dgm:spPr>
        <a:ln>
          <a:solidFill>
            <a:srgbClr val="329CBA"/>
          </a:solidFill>
        </a:ln>
      </dgm:spPr>
      <dgm:t>
        <a:bodyPr/>
        <a:lstStyle/>
        <a:p>
          <a:endParaRPr lang="en-US" dirty="0"/>
        </a:p>
      </dgm:t>
    </dgm:pt>
    <dgm:pt modelId="{4AAB842D-2F32-4BAD-8B58-E2A9FF702D2A}" type="sibTrans" cxnId="{E1769A11-21FE-475B-BCBF-DC3BDBA78E5B}">
      <dgm:prSet/>
      <dgm:spPr>
        <a:solidFill>
          <a:srgbClr val="329CBA"/>
        </a:solidFill>
        <a:ln>
          <a:solidFill>
            <a:srgbClr val="329CBA"/>
          </a:solidFill>
        </a:ln>
      </dgm:spPr>
      <dgm:t>
        <a:bodyPr/>
        <a:lstStyle/>
        <a:p>
          <a:endParaRPr lang="en-US"/>
        </a:p>
      </dgm:t>
    </dgm:pt>
    <dgm:pt modelId="{1243DFFF-3D7A-4CC8-B169-54ECFDC76650}">
      <dgm:prSet custT="1"/>
      <dgm:spPr>
        <a:solidFill>
          <a:srgbClr val="993792"/>
        </a:solidFill>
      </dgm:spPr>
      <dgm:t>
        <a:bodyPr/>
        <a:lstStyle/>
        <a:p>
          <a:r>
            <a:rPr lang="en-US" sz="1500" b="1" dirty="0">
              <a:solidFill>
                <a:schemeClr val="tx1"/>
              </a:solidFill>
              <a:latin typeface="Century Gothic" panose="020B0502020202020204" pitchFamily="34" charset="0"/>
            </a:rPr>
            <a:t>Outline everyone’s role in customer service</a:t>
          </a:r>
        </a:p>
      </dgm:t>
    </dgm:pt>
    <dgm:pt modelId="{EAA37B46-441E-4F73-B195-E3AD0A499C5C}" type="parTrans" cxnId="{964BD1A7-67B7-4A35-821D-C05F2CFDEBE5}">
      <dgm:prSet/>
      <dgm:spPr>
        <a:ln>
          <a:solidFill>
            <a:srgbClr val="329CBA"/>
          </a:solidFill>
        </a:ln>
      </dgm:spPr>
      <dgm:t>
        <a:bodyPr/>
        <a:lstStyle/>
        <a:p>
          <a:endParaRPr lang="en-US" dirty="0"/>
        </a:p>
      </dgm:t>
    </dgm:pt>
    <dgm:pt modelId="{1383325D-79BC-4BA1-9A78-9965DE0747B0}" type="sibTrans" cxnId="{964BD1A7-67B7-4A35-821D-C05F2CFDEBE5}">
      <dgm:prSet/>
      <dgm:spPr/>
      <dgm:t>
        <a:bodyPr/>
        <a:lstStyle/>
        <a:p>
          <a:endParaRPr lang="en-US"/>
        </a:p>
      </dgm:t>
    </dgm:pt>
    <dgm:pt modelId="{1E9F1281-D65B-4BC9-B8E3-5A36DF8D411E}">
      <dgm:prSet custT="1"/>
      <dgm:spPr>
        <a:solidFill>
          <a:srgbClr val="329CBA"/>
        </a:solidFill>
      </dgm:spPr>
      <dgm:t>
        <a:bodyPr/>
        <a:lstStyle/>
        <a:p>
          <a:r>
            <a:rPr lang="en-US" sz="1450" b="1" dirty="0">
              <a:solidFill>
                <a:schemeClr val="tx1"/>
              </a:solidFill>
              <a:latin typeface="Century Gothic" panose="020B0502020202020204" pitchFamily="34" charset="0"/>
            </a:rPr>
            <a:t>Create a focus on the APS customer experience and standards</a:t>
          </a:r>
        </a:p>
      </dgm:t>
    </dgm:pt>
    <dgm:pt modelId="{F5819518-734B-41B9-8485-D484BE35DA2B}" type="parTrans" cxnId="{8AC4D52D-321C-439B-B10B-8D8D0DC69C68}">
      <dgm:prSet/>
      <dgm:spPr>
        <a:ln>
          <a:solidFill>
            <a:srgbClr val="329CBA"/>
          </a:solidFill>
        </a:ln>
      </dgm:spPr>
      <dgm:t>
        <a:bodyPr/>
        <a:lstStyle/>
        <a:p>
          <a:endParaRPr lang="en-US" dirty="0">
            <a:ln>
              <a:solidFill>
                <a:srgbClr val="329CBA"/>
              </a:solidFill>
            </a:ln>
          </a:endParaRPr>
        </a:p>
      </dgm:t>
    </dgm:pt>
    <dgm:pt modelId="{E2AE7BF2-5974-46D4-A73E-A18E656119C3}" type="sibTrans" cxnId="{8AC4D52D-321C-439B-B10B-8D8D0DC69C68}">
      <dgm:prSet/>
      <dgm:spPr>
        <a:solidFill>
          <a:srgbClr val="329CBA"/>
        </a:solidFill>
      </dgm:spPr>
      <dgm:t>
        <a:bodyPr/>
        <a:lstStyle/>
        <a:p>
          <a:endParaRPr lang="en-US"/>
        </a:p>
      </dgm:t>
    </dgm:pt>
    <dgm:pt modelId="{1AFD61E9-E8A2-4747-B170-E3FAD0F4C05D}" type="pres">
      <dgm:prSet presAssocID="{6A9E6E51-EBE4-4F54-9DDC-8BCAA88BBE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523815-C9AB-4D8B-8DDD-2276529176D9}" type="pres">
      <dgm:prSet presAssocID="{AF848D72-35E8-4EC5-94C1-4169F2AFB8AD}" presName="centerShape" presStyleLbl="node0" presStyleIdx="0" presStyleCnt="1"/>
      <dgm:spPr/>
    </dgm:pt>
    <dgm:pt modelId="{554B931D-A186-4148-A0B6-071997D5EE8C}" type="pres">
      <dgm:prSet presAssocID="{1E9F1281-D65B-4BC9-B8E3-5A36DF8D411E}" presName="node" presStyleLbl="node1" presStyleIdx="0" presStyleCnt="5" custScaleX="158130" custScaleY="105961">
        <dgm:presLayoutVars>
          <dgm:bulletEnabled val="1"/>
        </dgm:presLayoutVars>
      </dgm:prSet>
      <dgm:spPr/>
    </dgm:pt>
    <dgm:pt modelId="{76A8B20A-20AD-441B-BEB5-4A30874A0494}" type="pres">
      <dgm:prSet presAssocID="{1E9F1281-D65B-4BC9-B8E3-5A36DF8D411E}" presName="dummy" presStyleCnt="0"/>
      <dgm:spPr/>
    </dgm:pt>
    <dgm:pt modelId="{97B61DA7-FA6C-4DD9-BBEB-5CD7517FE6EE}" type="pres">
      <dgm:prSet presAssocID="{E2AE7BF2-5974-46D4-A73E-A18E656119C3}" presName="sibTrans" presStyleLbl="sibTrans2D1" presStyleIdx="0" presStyleCnt="5"/>
      <dgm:spPr/>
    </dgm:pt>
    <dgm:pt modelId="{DA604A54-1080-4650-BC64-79BCEFE50904}" type="pres">
      <dgm:prSet presAssocID="{995DC5CC-D4E0-44D8-96A9-FF72FF6468F2}" presName="node" presStyleLbl="node1" presStyleIdx="1" presStyleCnt="5" custScaleX="154864" custScaleY="113092">
        <dgm:presLayoutVars>
          <dgm:bulletEnabled val="1"/>
        </dgm:presLayoutVars>
      </dgm:prSet>
      <dgm:spPr/>
    </dgm:pt>
    <dgm:pt modelId="{4804DEB6-E53F-49A9-B6B6-95BC94B9B973}" type="pres">
      <dgm:prSet presAssocID="{995DC5CC-D4E0-44D8-96A9-FF72FF6468F2}" presName="dummy" presStyleCnt="0"/>
      <dgm:spPr/>
    </dgm:pt>
    <dgm:pt modelId="{19B8727E-C034-4C79-B64A-BA3373813A20}" type="pres">
      <dgm:prSet presAssocID="{8B3D630C-8A7D-461E-87E2-5E98E49D3E2D}" presName="sibTrans" presStyleLbl="sibTrans2D1" presStyleIdx="1" presStyleCnt="5"/>
      <dgm:spPr/>
    </dgm:pt>
    <dgm:pt modelId="{A64D9563-580E-4FB9-8FF7-565C877CA08A}" type="pres">
      <dgm:prSet presAssocID="{3A8F0C7F-D9D0-4731-8C1E-2C00C793C3A5}" presName="node" presStyleLbl="node1" presStyleIdx="2" presStyleCnt="5" custScaleX="158666" custScaleY="111061">
        <dgm:presLayoutVars>
          <dgm:bulletEnabled val="1"/>
        </dgm:presLayoutVars>
      </dgm:prSet>
      <dgm:spPr/>
    </dgm:pt>
    <dgm:pt modelId="{0FADD752-7B80-48B6-AA28-27464285591C}" type="pres">
      <dgm:prSet presAssocID="{3A8F0C7F-D9D0-4731-8C1E-2C00C793C3A5}" presName="dummy" presStyleCnt="0"/>
      <dgm:spPr/>
    </dgm:pt>
    <dgm:pt modelId="{3085572B-8802-43ED-86D6-F63E2BAEA158}" type="pres">
      <dgm:prSet presAssocID="{139C4C3D-9521-4BDF-A5E0-D99C38A5E33A}" presName="sibTrans" presStyleLbl="sibTrans2D1" presStyleIdx="2" presStyleCnt="5"/>
      <dgm:spPr/>
    </dgm:pt>
    <dgm:pt modelId="{64D6514F-3FB0-4D3A-A897-28E41D33578C}" type="pres">
      <dgm:prSet presAssocID="{1243DFFF-3D7A-4CC8-B169-54ECFDC76650}" presName="node" presStyleLbl="node1" presStyleIdx="3" presStyleCnt="5" custScaleX="154459" custScaleY="104245">
        <dgm:presLayoutVars>
          <dgm:bulletEnabled val="1"/>
        </dgm:presLayoutVars>
      </dgm:prSet>
      <dgm:spPr/>
    </dgm:pt>
    <dgm:pt modelId="{FFBC6BB9-12FC-4B50-8C97-F4A081760B9C}" type="pres">
      <dgm:prSet presAssocID="{1243DFFF-3D7A-4CC8-B169-54ECFDC76650}" presName="dummy" presStyleCnt="0"/>
      <dgm:spPr/>
    </dgm:pt>
    <dgm:pt modelId="{FDC963ED-F5E2-4C2A-88CF-3236F572E473}" type="pres">
      <dgm:prSet presAssocID="{1383325D-79BC-4BA1-9A78-9965DE0747B0}" presName="sibTrans" presStyleLbl="sibTrans2D1" presStyleIdx="3" presStyleCnt="5"/>
      <dgm:spPr/>
    </dgm:pt>
    <dgm:pt modelId="{8EA63090-3A02-4352-A4C2-9502E0D882B4}" type="pres">
      <dgm:prSet presAssocID="{22F1170C-F714-49F7-9389-810F416C00C5}" presName="node" presStyleLbl="node1" presStyleIdx="4" presStyleCnt="5" custScaleX="150716" custScaleY="113092">
        <dgm:presLayoutVars>
          <dgm:bulletEnabled val="1"/>
        </dgm:presLayoutVars>
      </dgm:prSet>
      <dgm:spPr/>
    </dgm:pt>
    <dgm:pt modelId="{559A6332-8DEF-4E34-BA9A-09355F88AF6C}" type="pres">
      <dgm:prSet presAssocID="{22F1170C-F714-49F7-9389-810F416C00C5}" presName="dummy" presStyleCnt="0"/>
      <dgm:spPr/>
    </dgm:pt>
    <dgm:pt modelId="{FAFD264B-F1D1-4CC3-AB96-7BA745DEB4D4}" type="pres">
      <dgm:prSet presAssocID="{4AAB842D-2F32-4BAD-8B58-E2A9FF702D2A}" presName="sibTrans" presStyleLbl="sibTrans2D1" presStyleIdx="4" presStyleCnt="5"/>
      <dgm:spPr/>
    </dgm:pt>
  </dgm:ptLst>
  <dgm:cxnLst>
    <dgm:cxn modelId="{A9169C02-E78B-4B70-AC00-6EB17FA6174F}" type="presOf" srcId="{3A8F0C7F-D9D0-4731-8C1E-2C00C793C3A5}" destId="{A64D9563-580E-4FB9-8FF7-565C877CA08A}" srcOrd="0" destOrd="0" presId="urn:microsoft.com/office/officeart/2005/8/layout/radial6"/>
    <dgm:cxn modelId="{2A38390D-8E3B-4BC9-B7F0-A0209A830EDD}" srcId="{AF848D72-35E8-4EC5-94C1-4169F2AFB8AD}" destId="{3A8F0C7F-D9D0-4731-8C1E-2C00C793C3A5}" srcOrd="2" destOrd="0" parTransId="{D3634C4E-CBDE-41FD-9D08-BF3881BB4F3D}" sibTransId="{139C4C3D-9521-4BDF-A5E0-D99C38A5E33A}"/>
    <dgm:cxn modelId="{E1769A11-21FE-475B-BCBF-DC3BDBA78E5B}" srcId="{AF848D72-35E8-4EC5-94C1-4169F2AFB8AD}" destId="{22F1170C-F714-49F7-9389-810F416C00C5}" srcOrd="4" destOrd="0" parTransId="{F171CCDC-2A35-4A70-9891-EB4D07DAD9C2}" sibTransId="{4AAB842D-2F32-4BAD-8B58-E2A9FF702D2A}"/>
    <dgm:cxn modelId="{8AC4D52D-321C-439B-B10B-8D8D0DC69C68}" srcId="{AF848D72-35E8-4EC5-94C1-4169F2AFB8AD}" destId="{1E9F1281-D65B-4BC9-B8E3-5A36DF8D411E}" srcOrd="0" destOrd="0" parTransId="{F5819518-734B-41B9-8485-D484BE35DA2B}" sibTransId="{E2AE7BF2-5974-46D4-A73E-A18E656119C3}"/>
    <dgm:cxn modelId="{B8D8BD2E-DF67-427F-BA9D-298C8FE509D3}" type="presOf" srcId="{6A9E6E51-EBE4-4F54-9DDC-8BCAA88BBE7D}" destId="{1AFD61E9-E8A2-4747-B170-E3FAD0F4C05D}" srcOrd="0" destOrd="0" presId="urn:microsoft.com/office/officeart/2005/8/layout/radial6"/>
    <dgm:cxn modelId="{4B0CCA37-4829-4009-888E-0D375D6F9E8D}" type="presOf" srcId="{4AAB842D-2F32-4BAD-8B58-E2A9FF702D2A}" destId="{FAFD264B-F1D1-4CC3-AB96-7BA745DEB4D4}" srcOrd="0" destOrd="0" presId="urn:microsoft.com/office/officeart/2005/8/layout/radial6"/>
    <dgm:cxn modelId="{34C63839-A637-41A7-A814-A740FDF2B066}" type="presOf" srcId="{1243DFFF-3D7A-4CC8-B169-54ECFDC76650}" destId="{64D6514F-3FB0-4D3A-A897-28E41D33578C}" srcOrd="0" destOrd="0" presId="urn:microsoft.com/office/officeart/2005/8/layout/radial6"/>
    <dgm:cxn modelId="{9E9D453F-DC98-40D6-AA40-7F01662C521A}" srcId="{AF848D72-35E8-4EC5-94C1-4169F2AFB8AD}" destId="{995DC5CC-D4E0-44D8-96A9-FF72FF6468F2}" srcOrd="1" destOrd="0" parTransId="{01DA06E4-4335-41F5-972E-B7890E384145}" sibTransId="{8B3D630C-8A7D-461E-87E2-5E98E49D3E2D}"/>
    <dgm:cxn modelId="{12CF3156-D6B1-47FF-8BB6-C76873FC9C94}" type="presOf" srcId="{1383325D-79BC-4BA1-9A78-9965DE0747B0}" destId="{FDC963ED-F5E2-4C2A-88CF-3236F572E473}" srcOrd="0" destOrd="0" presId="urn:microsoft.com/office/officeart/2005/8/layout/radial6"/>
    <dgm:cxn modelId="{1176165B-D830-4A61-91ED-CE9D9CEECD3C}" type="presOf" srcId="{1E9F1281-D65B-4BC9-B8E3-5A36DF8D411E}" destId="{554B931D-A186-4148-A0B6-071997D5EE8C}" srcOrd="0" destOrd="0" presId="urn:microsoft.com/office/officeart/2005/8/layout/radial6"/>
    <dgm:cxn modelId="{9DF8795B-BB34-4A18-A21B-BB89255597FA}" type="presOf" srcId="{E2AE7BF2-5974-46D4-A73E-A18E656119C3}" destId="{97B61DA7-FA6C-4DD9-BBEB-5CD7517FE6EE}" srcOrd="0" destOrd="0" presId="urn:microsoft.com/office/officeart/2005/8/layout/radial6"/>
    <dgm:cxn modelId="{98C8869A-6A13-4B56-80C0-3F186973BB9B}" type="presOf" srcId="{8B3D630C-8A7D-461E-87E2-5E98E49D3E2D}" destId="{19B8727E-C034-4C79-B64A-BA3373813A20}" srcOrd="0" destOrd="0" presId="urn:microsoft.com/office/officeart/2005/8/layout/radial6"/>
    <dgm:cxn modelId="{964BD1A7-67B7-4A35-821D-C05F2CFDEBE5}" srcId="{AF848D72-35E8-4EC5-94C1-4169F2AFB8AD}" destId="{1243DFFF-3D7A-4CC8-B169-54ECFDC76650}" srcOrd="3" destOrd="0" parTransId="{EAA37B46-441E-4F73-B195-E3AD0A499C5C}" sibTransId="{1383325D-79BC-4BA1-9A78-9965DE0747B0}"/>
    <dgm:cxn modelId="{212F1DAC-A0A9-4359-B46B-D43CF57C8C93}" type="presOf" srcId="{22F1170C-F714-49F7-9389-810F416C00C5}" destId="{8EA63090-3A02-4352-A4C2-9502E0D882B4}" srcOrd="0" destOrd="0" presId="urn:microsoft.com/office/officeart/2005/8/layout/radial6"/>
    <dgm:cxn modelId="{F1059AC0-A82D-4866-824F-D22D900559CE}" type="presOf" srcId="{AF848D72-35E8-4EC5-94C1-4169F2AFB8AD}" destId="{FC523815-C9AB-4D8B-8DDD-2276529176D9}" srcOrd="0" destOrd="0" presId="urn:microsoft.com/office/officeart/2005/8/layout/radial6"/>
    <dgm:cxn modelId="{82450CCA-243B-4E54-8C3A-C5A5A9B8C374}" srcId="{6A9E6E51-EBE4-4F54-9DDC-8BCAA88BBE7D}" destId="{AF848D72-35E8-4EC5-94C1-4169F2AFB8AD}" srcOrd="0" destOrd="0" parTransId="{248CBFB6-88E5-4E41-942A-408A8ECAC454}" sibTransId="{779EFC5E-8C72-4634-B91D-A1FAF48DCC4D}"/>
    <dgm:cxn modelId="{8F6F98E5-E727-42A0-8501-475220D78AEA}" type="presOf" srcId="{139C4C3D-9521-4BDF-A5E0-D99C38A5E33A}" destId="{3085572B-8802-43ED-86D6-F63E2BAEA158}" srcOrd="0" destOrd="0" presId="urn:microsoft.com/office/officeart/2005/8/layout/radial6"/>
    <dgm:cxn modelId="{06E5EAFB-6635-47F6-9117-B3BAE43B4972}" type="presOf" srcId="{995DC5CC-D4E0-44D8-96A9-FF72FF6468F2}" destId="{DA604A54-1080-4650-BC64-79BCEFE50904}" srcOrd="0" destOrd="0" presId="urn:microsoft.com/office/officeart/2005/8/layout/radial6"/>
    <dgm:cxn modelId="{0EC95B17-91FA-4350-8510-899101DA060B}" type="presParOf" srcId="{1AFD61E9-E8A2-4747-B170-E3FAD0F4C05D}" destId="{FC523815-C9AB-4D8B-8DDD-2276529176D9}" srcOrd="0" destOrd="0" presId="urn:microsoft.com/office/officeart/2005/8/layout/radial6"/>
    <dgm:cxn modelId="{7DD4B7B3-114A-403B-B02B-9FE1E3521422}" type="presParOf" srcId="{1AFD61E9-E8A2-4747-B170-E3FAD0F4C05D}" destId="{554B931D-A186-4148-A0B6-071997D5EE8C}" srcOrd="1" destOrd="0" presId="urn:microsoft.com/office/officeart/2005/8/layout/radial6"/>
    <dgm:cxn modelId="{08DDF7D7-5C56-4D1F-B385-AAF3E7FA5AB4}" type="presParOf" srcId="{1AFD61E9-E8A2-4747-B170-E3FAD0F4C05D}" destId="{76A8B20A-20AD-441B-BEB5-4A30874A0494}" srcOrd="2" destOrd="0" presId="urn:microsoft.com/office/officeart/2005/8/layout/radial6"/>
    <dgm:cxn modelId="{2948F40D-B878-4D9E-B982-94E03B77241C}" type="presParOf" srcId="{1AFD61E9-E8A2-4747-B170-E3FAD0F4C05D}" destId="{97B61DA7-FA6C-4DD9-BBEB-5CD7517FE6EE}" srcOrd="3" destOrd="0" presId="urn:microsoft.com/office/officeart/2005/8/layout/radial6"/>
    <dgm:cxn modelId="{86E82F61-72D7-4962-BE31-AD738A942E47}" type="presParOf" srcId="{1AFD61E9-E8A2-4747-B170-E3FAD0F4C05D}" destId="{DA604A54-1080-4650-BC64-79BCEFE50904}" srcOrd="4" destOrd="0" presId="urn:microsoft.com/office/officeart/2005/8/layout/radial6"/>
    <dgm:cxn modelId="{0C6C8A41-7F88-44CF-B218-314A78C5B072}" type="presParOf" srcId="{1AFD61E9-E8A2-4747-B170-E3FAD0F4C05D}" destId="{4804DEB6-E53F-49A9-B6B6-95BC94B9B973}" srcOrd="5" destOrd="0" presId="urn:microsoft.com/office/officeart/2005/8/layout/radial6"/>
    <dgm:cxn modelId="{C1464D17-946D-4836-BC1B-910F61671A7D}" type="presParOf" srcId="{1AFD61E9-E8A2-4747-B170-E3FAD0F4C05D}" destId="{19B8727E-C034-4C79-B64A-BA3373813A20}" srcOrd="6" destOrd="0" presId="urn:microsoft.com/office/officeart/2005/8/layout/radial6"/>
    <dgm:cxn modelId="{17207736-97AC-4827-B181-0F6DB86B7EEE}" type="presParOf" srcId="{1AFD61E9-E8A2-4747-B170-E3FAD0F4C05D}" destId="{A64D9563-580E-4FB9-8FF7-565C877CA08A}" srcOrd="7" destOrd="0" presId="urn:microsoft.com/office/officeart/2005/8/layout/radial6"/>
    <dgm:cxn modelId="{E5381535-8106-4F83-BCD3-3468249AD1C9}" type="presParOf" srcId="{1AFD61E9-E8A2-4747-B170-E3FAD0F4C05D}" destId="{0FADD752-7B80-48B6-AA28-27464285591C}" srcOrd="8" destOrd="0" presId="urn:microsoft.com/office/officeart/2005/8/layout/radial6"/>
    <dgm:cxn modelId="{81D01550-872C-4AEB-AACF-6204B6BD5379}" type="presParOf" srcId="{1AFD61E9-E8A2-4747-B170-E3FAD0F4C05D}" destId="{3085572B-8802-43ED-86D6-F63E2BAEA158}" srcOrd="9" destOrd="0" presId="urn:microsoft.com/office/officeart/2005/8/layout/radial6"/>
    <dgm:cxn modelId="{5E5FDE37-E8B6-46DB-93B4-874405236911}" type="presParOf" srcId="{1AFD61E9-E8A2-4747-B170-E3FAD0F4C05D}" destId="{64D6514F-3FB0-4D3A-A897-28E41D33578C}" srcOrd="10" destOrd="0" presId="urn:microsoft.com/office/officeart/2005/8/layout/radial6"/>
    <dgm:cxn modelId="{5A8B3A69-44AD-41CA-A0B9-C851FFC00ED5}" type="presParOf" srcId="{1AFD61E9-E8A2-4747-B170-E3FAD0F4C05D}" destId="{FFBC6BB9-12FC-4B50-8C97-F4A081760B9C}" srcOrd="11" destOrd="0" presId="urn:microsoft.com/office/officeart/2005/8/layout/radial6"/>
    <dgm:cxn modelId="{3C4A0C6A-A1A0-41C3-845E-B48419A8316B}" type="presParOf" srcId="{1AFD61E9-E8A2-4747-B170-E3FAD0F4C05D}" destId="{FDC963ED-F5E2-4C2A-88CF-3236F572E473}" srcOrd="12" destOrd="0" presId="urn:microsoft.com/office/officeart/2005/8/layout/radial6"/>
    <dgm:cxn modelId="{54497F66-AB43-46E6-B2C9-F49AAAA6CC68}" type="presParOf" srcId="{1AFD61E9-E8A2-4747-B170-E3FAD0F4C05D}" destId="{8EA63090-3A02-4352-A4C2-9502E0D882B4}" srcOrd="13" destOrd="0" presId="urn:microsoft.com/office/officeart/2005/8/layout/radial6"/>
    <dgm:cxn modelId="{1B00A697-2C74-480C-9CDE-372D0C4C4C99}" type="presParOf" srcId="{1AFD61E9-E8A2-4747-B170-E3FAD0F4C05D}" destId="{559A6332-8DEF-4E34-BA9A-09355F88AF6C}" srcOrd="14" destOrd="0" presId="urn:microsoft.com/office/officeart/2005/8/layout/radial6"/>
    <dgm:cxn modelId="{248F232F-3B84-479C-8331-F7DD8CAD4C92}" type="presParOf" srcId="{1AFD61E9-E8A2-4747-B170-E3FAD0F4C05D}" destId="{FAFD264B-F1D1-4CC3-AB96-7BA745DEB4D4}" srcOrd="15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AD22DC-9ED1-4162-8EE5-3F55D7E8C0C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4796BA-56EB-40AD-A2BA-C3019B5DEFA3}">
      <dgm:prSet phldrT="[Text]" custT="1"/>
      <dgm:spPr>
        <a:solidFill>
          <a:srgbClr val="329CBA"/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ctr">
            <a:lnSpc>
              <a:spcPct val="100000"/>
            </a:lnSpc>
            <a:spcAft>
              <a:spcPts val="1200"/>
            </a:spcAft>
          </a:pPr>
          <a:r>
            <a:rPr lang="en-US" sz="2400" b="1" dirty="0">
              <a:solidFill>
                <a:schemeClr val="bg1"/>
              </a:solidFill>
              <a:latin typeface="Century Gothic" panose="020B0502020202020204" pitchFamily="34" charset="0"/>
            </a:rPr>
            <a:t>Building capacity of all APS employees on the expectations and standards for customer service</a:t>
          </a:r>
        </a:p>
      </dgm:t>
    </dgm:pt>
    <dgm:pt modelId="{DAE28870-7E5F-4E6B-A51C-64290B2869F0}" type="parTrans" cxnId="{36FD1681-4997-409C-80E7-2A59595EAE6F}">
      <dgm:prSet/>
      <dgm:spPr/>
      <dgm:t>
        <a:bodyPr/>
        <a:lstStyle/>
        <a:p>
          <a:endParaRPr lang="en-US"/>
        </a:p>
      </dgm:t>
    </dgm:pt>
    <dgm:pt modelId="{7DAEB12B-40F1-4302-B0E3-4009F4B0338A}" type="sibTrans" cxnId="{36FD1681-4997-409C-80E7-2A59595EAE6F}">
      <dgm:prSet/>
      <dgm:spPr/>
      <dgm:t>
        <a:bodyPr/>
        <a:lstStyle/>
        <a:p>
          <a:endParaRPr lang="en-US"/>
        </a:p>
      </dgm:t>
    </dgm:pt>
    <dgm:pt modelId="{1CA9704C-B7EC-4340-A529-8963130C6D51}">
      <dgm:prSet phldrT="[Text]" custT="1"/>
      <dgm:spPr>
        <a:solidFill>
          <a:srgbClr val="329CBA"/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endParaRPr lang="en-US" sz="2200" b="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algn="ctr">
            <a:lnSpc>
              <a:spcPct val="100000"/>
            </a:lnSpc>
            <a:spcAft>
              <a:spcPts val="1200"/>
            </a:spcAft>
          </a:pPr>
          <a:r>
            <a:rPr lang="en-US" sz="2200" b="1" dirty="0">
              <a:solidFill>
                <a:schemeClr val="tx1"/>
              </a:solidFill>
              <a:latin typeface="Century Gothic" panose="020B0502020202020204" pitchFamily="34" charset="0"/>
            </a:rPr>
            <a:t>Provide a tool to capture questions, feedback, complaints, and compliments that are measurable. </a:t>
          </a:r>
        </a:p>
      </dgm:t>
    </dgm:pt>
    <dgm:pt modelId="{3EAD588B-C1EE-4077-B512-F290A9930DF0}" type="parTrans" cxnId="{9B3EE431-3558-41D9-98A4-EAD737C4A633}">
      <dgm:prSet/>
      <dgm:spPr/>
      <dgm:t>
        <a:bodyPr/>
        <a:lstStyle/>
        <a:p>
          <a:endParaRPr lang="en-US"/>
        </a:p>
      </dgm:t>
    </dgm:pt>
    <dgm:pt modelId="{C7946681-FAAF-43F7-BAAE-38A01E5062EF}" type="sibTrans" cxnId="{9B3EE431-3558-41D9-98A4-EAD737C4A633}">
      <dgm:prSet/>
      <dgm:spPr/>
      <dgm:t>
        <a:bodyPr/>
        <a:lstStyle/>
        <a:p>
          <a:endParaRPr lang="en-US"/>
        </a:p>
      </dgm:t>
    </dgm:pt>
    <dgm:pt modelId="{1E5C2F39-9E37-45F8-BE18-1B80933C21B9}">
      <dgm:prSet phldrT="[Text]" custT="1"/>
      <dgm:spPr>
        <a:solidFill>
          <a:srgbClr val="329CBA"/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400" dirty="0">
            <a:latin typeface="Century Gothic" panose="020B0502020202020204" pitchFamily="34" charset="0"/>
          </a:endParaRPr>
        </a:p>
        <a:p>
          <a:pPr algn="ctr">
            <a:lnSpc>
              <a:spcPct val="100000"/>
            </a:lnSpc>
            <a:spcAft>
              <a:spcPts val="1200"/>
            </a:spcAft>
          </a:pPr>
          <a:r>
            <a:rPr lang="en-US" sz="2400" b="1" dirty="0">
              <a:solidFill>
                <a:schemeClr val="bg1"/>
              </a:solidFill>
              <a:latin typeface="Century Gothic" panose="020B0502020202020204" pitchFamily="34" charset="0"/>
            </a:rPr>
            <a:t>Communicate with stakeholders on how to utilize the customer service platform</a:t>
          </a:r>
        </a:p>
      </dgm:t>
    </dgm:pt>
    <dgm:pt modelId="{7D4BFB2C-04BE-4D21-9AA4-6E360CB6702A}" type="parTrans" cxnId="{14E21468-B3FC-4F07-BB50-91EC97B181DD}">
      <dgm:prSet/>
      <dgm:spPr/>
      <dgm:t>
        <a:bodyPr/>
        <a:lstStyle/>
        <a:p>
          <a:endParaRPr lang="en-US"/>
        </a:p>
      </dgm:t>
    </dgm:pt>
    <dgm:pt modelId="{5BD35498-ABDD-4FCD-BCFC-6A9D743744DE}" type="sibTrans" cxnId="{14E21468-B3FC-4F07-BB50-91EC97B181DD}">
      <dgm:prSet/>
      <dgm:spPr/>
      <dgm:t>
        <a:bodyPr/>
        <a:lstStyle/>
        <a:p>
          <a:endParaRPr lang="en-US"/>
        </a:p>
      </dgm:t>
    </dgm:pt>
    <dgm:pt modelId="{4434F622-F310-4CDA-88EA-8A293591A943}" type="pres">
      <dgm:prSet presAssocID="{C8AD22DC-9ED1-4162-8EE5-3F55D7E8C0C6}" presName="theList" presStyleCnt="0">
        <dgm:presLayoutVars>
          <dgm:dir/>
          <dgm:animLvl val="lvl"/>
          <dgm:resizeHandles val="exact"/>
        </dgm:presLayoutVars>
      </dgm:prSet>
      <dgm:spPr/>
    </dgm:pt>
    <dgm:pt modelId="{A6D1E674-7902-4967-B479-F6245FEC9BFF}" type="pres">
      <dgm:prSet presAssocID="{074796BA-56EB-40AD-A2BA-C3019B5DEFA3}" presName="compNode" presStyleCnt="0"/>
      <dgm:spPr/>
    </dgm:pt>
    <dgm:pt modelId="{02F3FF08-8DE1-41F2-B3CA-B594F0087F76}" type="pres">
      <dgm:prSet presAssocID="{074796BA-56EB-40AD-A2BA-C3019B5DEFA3}" presName="aNode" presStyleLbl="bgShp" presStyleIdx="0" presStyleCnt="3"/>
      <dgm:spPr/>
    </dgm:pt>
    <dgm:pt modelId="{1AAF13F0-1F21-4824-B8D1-B0D6AB3C4788}" type="pres">
      <dgm:prSet presAssocID="{074796BA-56EB-40AD-A2BA-C3019B5DEFA3}" presName="textNode" presStyleLbl="bgShp" presStyleIdx="0" presStyleCnt="3"/>
      <dgm:spPr/>
    </dgm:pt>
    <dgm:pt modelId="{8207D15F-98EC-4AB8-9803-8FC39083C486}" type="pres">
      <dgm:prSet presAssocID="{074796BA-56EB-40AD-A2BA-C3019B5DEFA3}" presName="compChildNode" presStyleCnt="0"/>
      <dgm:spPr/>
    </dgm:pt>
    <dgm:pt modelId="{2911F81E-54E1-4625-B722-A449F9398116}" type="pres">
      <dgm:prSet presAssocID="{074796BA-56EB-40AD-A2BA-C3019B5DEFA3}" presName="theInnerList" presStyleCnt="0"/>
      <dgm:spPr/>
    </dgm:pt>
    <dgm:pt modelId="{D5F95B24-5C3D-43EB-BB19-8C37C71D5DF8}" type="pres">
      <dgm:prSet presAssocID="{074796BA-56EB-40AD-A2BA-C3019B5DEFA3}" presName="aSpace" presStyleCnt="0"/>
      <dgm:spPr/>
    </dgm:pt>
    <dgm:pt modelId="{409A9517-0858-4777-A0FE-2F0E08B75F89}" type="pres">
      <dgm:prSet presAssocID="{1CA9704C-B7EC-4340-A529-8963130C6D51}" presName="compNode" presStyleCnt="0"/>
      <dgm:spPr/>
    </dgm:pt>
    <dgm:pt modelId="{4616F14F-04D7-4347-B609-1C7E37D07BE4}" type="pres">
      <dgm:prSet presAssocID="{1CA9704C-B7EC-4340-A529-8963130C6D51}" presName="aNode" presStyleLbl="bgShp" presStyleIdx="1" presStyleCnt="3"/>
      <dgm:spPr/>
    </dgm:pt>
    <dgm:pt modelId="{C926E514-900E-4957-9641-16844A4A0004}" type="pres">
      <dgm:prSet presAssocID="{1CA9704C-B7EC-4340-A529-8963130C6D51}" presName="textNode" presStyleLbl="bgShp" presStyleIdx="1" presStyleCnt="3"/>
      <dgm:spPr/>
    </dgm:pt>
    <dgm:pt modelId="{189DFEE2-1929-4F3B-80BE-49F7C3A5446E}" type="pres">
      <dgm:prSet presAssocID="{1CA9704C-B7EC-4340-A529-8963130C6D51}" presName="compChildNode" presStyleCnt="0"/>
      <dgm:spPr/>
    </dgm:pt>
    <dgm:pt modelId="{01A73B91-5031-4AAE-A462-6C41E07FD72B}" type="pres">
      <dgm:prSet presAssocID="{1CA9704C-B7EC-4340-A529-8963130C6D51}" presName="theInnerList" presStyleCnt="0"/>
      <dgm:spPr/>
    </dgm:pt>
    <dgm:pt modelId="{EED22DC3-76FE-48E4-9F01-A3247653CFB3}" type="pres">
      <dgm:prSet presAssocID="{1CA9704C-B7EC-4340-A529-8963130C6D51}" presName="aSpace" presStyleCnt="0"/>
      <dgm:spPr/>
    </dgm:pt>
    <dgm:pt modelId="{6BC239B4-B760-4085-A749-F5EAF77AFFA0}" type="pres">
      <dgm:prSet presAssocID="{1E5C2F39-9E37-45F8-BE18-1B80933C21B9}" presName="compNode" presStyleCnt="0"/>
      <dgm:spPr/>
    </dgm:pt>
    <dgm:pt modelId="{53CFE23E-1F9F-4F53-B216-76195F6657B5}" type="pres">
      <dgm:prSet presAssocID="{1E5C2F39-9E37-45F8-BE18-1B80933C21B9}" presName="aNode" presStyleLbl="bgShp" presStyleIdx="2" presStyleCnt="3"/>
      <dgm:spPr/>
    </dgm:pt>
    <dgm:pt modelId="{6F89FB75-E5EB-4971-AE7D-A04A6BD2EFAB}" type="pres">
      <dgm:prSet presAssocID="{1E5C2F39-9E37-45F8-BE18-1B80933C21B9}" presName="textNode" presStyleLbl="bgShp" presStyleIdx="2" presStyleCnt="3"/>
      <dgm:spPr/>
    </dgm:pt>
    <dgm:pt modelId="{02F629F8-C14B-44C1-95F1-BEB673B8341A}" type="pres">
      <dgm:prSet presAssocID="{1E5C2F39-9E37-45F8-BE18-1B80933C21B9}" presName="compChildNode" presStyleCnt="0"/>
      <dgm:spPr/>
    </dgm:pt>
    <dgm:pt modelId="{6C3E9086-9C97-4EF1-BE57-1499C8027DAE}" type="pres">
      <dgm:prSet presAssocID="{1E5C2F39-9E37-45F8-BE18-1B80933C21B9}" presName="theInnerList" presStyleCnt="0"/>
      <dgm:spPr/>
    </dgm:pt>
  </dgm:ptLst>
  <dgm:cxnLst>
    <dgm:cxn modelId="{378E8B23-098A-4497-B047-E39636C4A63B}" type="presOf" srcId="{1E5C2F39-9E37-45F8-BE18-1B80933C21B9}" destId="{53CFE23E-1F9F-4F53-B216-76195F6657B5}" srcOrd="0" destOrd="0" presId="urn:microsoft.com/office/officeart/2005/8/layout/lProcess2"/>
    <dgm:cxn modelId="{2DE14828-EDEB-4452-AE31-53864BFE53BA}" type="presOf" srcId="{1CA9704C-B7EC-4340-A529-8963130C6D51}" destId="{C926E514-900E-4957-9641-16844A4A0004}" srcOrd="1" destOrd="0" presId="urn:microsoft.com/office/officeart/2005/8/layout/lProcess2"/>
    <dgm:cxn modelId="{9B3EE431-3558-41D9-98A4-EAD737C4A633}" srcId="{C8AD22DC-9ED1-4162-8EE5-3F55D7E8C0C6}" destId="{1CA9704C-B7EC-4340-A529-8963130C6D51}" srcOrd="1" destOrd="0" parTransId="{3EAD588B-C1EE-4077-B512-F290A9930DF0}" sibTransId="{C7946681-FAAF-43F7-BAAE-38A01E5062EF}"/>
    <dgm:cxn modelId="{04DE5D34-93B0-4EB9-A758-F3767B855F45}" type="presOf" srcId="{074796BA-56EB-40AD-A2BA-C3019B5DEFA3}" destId="{1AAF13F0-1F21-4824-B8D1-B0D6AB3C4788}" srcOrd="1" destOrd="0" presId="urn:microsoft.com/office/officeart/2005/8/layout/lProcess2"/>
    <dgm:cxn modelId="{1A7DB437-12E9-4962-9F6D-4F153995E512}" type="presOf" srcId="{074796BA-56EB-40AD-A2BA-C3019B5DEFA3}" destId="{02F3FF08-8DE1-41F2-B3CA-B594F0087F76}" srcOrd="0" destOrd="0" presId="urn:microsoft.com/office/officeart/2005/8/layout/lProcess2"/>
    <dgm:cxn modelId="{13EC2D47-F5D5-41E6-AC97-A1E6B5A95DBA}" type="presOf" srcId="{1CA9704C-B7EC-4340-A529-8963130C6D51}" destId="{4616F14F-04D7-4347-B609-1C7E37D07BE4}" srcOrd="0" destOrd="0" presId="urn:microsoft.com/office/officeart/2005/8/layout/lProcess2"/>
    <dgm:cxn modelId="{14E21468-B3FC-4F07-BB50-91EC97B181DD}" srcId="{C8AD22DC-9ED1-4162-8EE5-3F55D7E8C0C6}" destId="{1E5C2F39-9E37-45F8-BE18-1B80933C21B9}" srcOrd="2" destOrd="0" parTransId="{7D4BFB2C-04BE-4D21-9AA4-6E360CB6702A}" sibTransId="{5BD35498-ABDD-4FCD-BCFC-6A9D743744DE}"/>
    <dgm:cxn modelId="{54DC037C-7F0D-4317-B62A-946FD8ABE9AD}" type="presOf" srcId="{C8AD22DC-9ED1-4162-8EE5-3F55D7E8C0C6}" destId="{4434F622-F310-4CDA-88EA-8A293591A943}" srcOrd="0" destOrd="0" presId="urn:microsoft.com/office/officeart/2005/8/layout/lProcess2"/>
    <dgm:cxn modelId="{36FD1681-4997-409C-80E7-2A59595EAE6F}" srcId="{C8AD22DC-9ED1-4162-8EE5-3F55D7E8C0C6}" destId="{074796BA-56EB-40AD-A2BA-C3019B5DEFA3}" srcOrd="0" destOrd="0" parTransId="{DAE28870-7E5F-4E6B-A51C-64290B2869F0}" sibTransId="{7DAEB12B-40F1-4302-B0E3-4009F4B0338A}"/>
    <dgm:cxn modelId="{AD7C77B0-2E6D-45B0-9639-C5E72A94D12A}" type="presOf" srcId="{1E5C2F39-9E37-45F8-BE18-1B80933C21B9}" destId="{6F89FB75-E5EB-4971-AE7D-A04A6BD2EFAB}" srcOrd="1" destOrd="0" presId="urn:microsoft.com/office/officeart/2005/8/layout/lProcess2"/>
    <dgm:cxn modelId="{C4E738B2-EBB1-48DC-B3D6-64FF097D8CB4}" type="presParOf" srcId="{4434F622-F310-4CDA-88EA-8A293591A943}" destId="{A6D1E674-7902-4967-B479-F6245FEC9BFF}" srcOrd="0" destOrd="0" presId="urn:microsoft.com/office/officeart/2005/8/layout/lProcess2"/>
    <dgm:cxn modelId="{1D95AFE4-1357-4D6C-9134-4389439AEFF4}" type="presParOf" srcId="{A6D1E674-7902-4967-B479-F6245FEC9BFF}" destId="{02F3FF08-8DE1-41F2-B3CA-B594F0087F76}" srcOrd="0" destOrd="0" presId="urn:microsoft.com/office/officeart/2005/8/layout/lProcess2"/>
    <dgm:cxn modelId="{8D36AB9A-1771-4F78-9CB4-2726CF313EB0}" type="presParOf" srcId="{A6D1E674-7902-4967-B479-F6245FEC9BFF}" destId="{1AAF13F0-1F21-4824-B8D1-B0D6AB3C4788}" srcOrd="1" destOrd="0" presId="urn:microsoft.com/office/officeart/2005/8/layout/lProcess2"/>
    <dgm:cxn modelId="{5E17B89E-F7DC-4D0A-ABFD-F4D721C83446}" type="presParOf" srcId="{A6D1E674-7902-4967-B479-F6245FEC9BFF}" destId="{8207D15F-98EC-4AB8-9803-8FC39083C486}" srcOrd="2" destOrd="0" presId="urn:microsoft.com/office/officeart/2005/8/layout/lProcess2"/>
    <dgm:cxn modelId="{182CCAA3-783A-4170-BFE0-9B8162EE6FA0}" type="presParOf" srcId="{8207D15F-98EC-4AB8-9803-8FC39083C486}" destId="{2911F81E-54E1-4625-B722-A449F9398116}" srcOrd="0" destOrd="0" presId="urn:microsoft.com/office/officeart/2005/8/layout/lProcess2"/>
    <dgm:cxn modelId="{36321E64-5D33-46AA-AF5E-E617969D166A}" type="presParOf" srcId="{4434F622-F310-4CDA-88EA-8A293591A943}" destId="{D5F95B24-5C3D-43EB-BB19-8C37C71D5DF8}" srcOrd="1" destOrd="0" presId="urn:microsoft.com/office/officeart/2005/8/layout/lProcess2"/>
    <dgm:cxn modelId="{0DC59F45-0991-4220-A2DE-9FED3FDA54D8}" type="presParOf" srcId="{4434F622-F310-4CDA-88EA-8A293591A943}" destId="{409A9517-0858-4777-A0FE-2F0E08B75F89}" srcOrd="2" destOrd="0" presId="urn:microsoft.com/office/officeart/2005/8/layout/lProcess2"/>
    <dgm:cxn modelId="{E7A200A2-AE65-461B-9563-493FF267102A}" type="presParOf" srcId="{409A9517-0858-4777-A0FE-2F0E08B75F89}" destId="{4616F14F-04D7-4347-B609-1C7E37D07BE4}" srcOrd="0" destOrd="0" presId="urn:microsoft.com/office/officeart/2005/8/layout/lProcess2"/>
    <dgm:cxn modelId="{761D17B6-7198-4DB1-ACE2-06B5E51BF0BC}" type="presParOf" srcId="{409A9517-0858-4777-A0FE-2F0E08B75F89}" destId="{C926E514-900E-4957-9641-16844A4A0004}" srcOrd="1" destOrd="0" presId="urn:microsoft.com/office/officeart/2005/8/layout/lProcess2"/>
    <dgm:cxn modelId="{2255C9DF-54D6-45D6-8D63-3BF9D58A24B4}" type="presParOf" srcId="{409A9517-0858-4777-A0FE-2F0E08B75F89}" destId="{189DFEE2-1929-4F3B-80BE-49F7C3A5446E}" srcOrd="2" destOrd="0" presId="urn:microsoft.com/office/officeart/2005/8/layout/lProcess2"/>
    <dgm:cxn modelId="{B0F3A40E-60AD-4B31-821E-465754364229}" type="presParOf" srcId="{189DFEE2-1929-4F3B-80BE-49F7C3A5446E}" destId="{01A73B91-5031-4AAE-A462-6C41E07FD72B}" srcOrd="0" destOrd="0" presId="urn:microsoft.com/office/officeart/2005/8/layout/lProcess2"/>
    <dgm:cxn modelId="{ABB9C8BE-BA30-4C1E-ACFE-C70BD8ABEA99}" type="presParOf" srcId="{4434F622-F310-4CDA-88EA-8A293591A943}" destId="{EED22DC3-76FE-48E4-9F01-A3247653CFB3}" srcOrd="3" destOrd="0" presId="urn:microsoft.com/office/officeart/2005/8/layout/lProcess2"/>
    <dgm:cxn modelId="{4E211694-F206-4AAE-B83F-8501AA146331}" type="presParOf" srcId="{4434F622-F310-4CDA-88EA-8A293591A943}" destId="{6BC239B4-B760-4085-A749-F5EAF77AFFA0}" srcOrd="4" destOrd="0" presId="urn:microsoft.com/office/officeart/2005/8/layout/lProcess2"/>
    <dgm:cxn modelId="{2D4DB3BB-D53A-4ACE-A40E-495D5B8793E9}" type="presParOf" srcId="{6BC239B4-B760-4085-A749-F5EAF77AFFA0}" destId="{53CFE23E-1F9F-4F53-B216-76195F6657B5}" srcOrd="0" destOrd="0" presId="urn:microsoft.com/office/officeart/2005/8/layout/lProcess2"/>
    <dgm:cxn modelId="{66D54E0C-6143-4785-B529-B00A2FAA0666}" type="presParOf" srcId="{6BC239B4-B760-4085-A749-F5EAF77AFFA0}" destId="{6F89FB75-E5EB-4971-AE7D-A04A6BD2EFAB}" srcOrd="1" destOrd="0" presId="urn:microsoft.com/office/officeart/2005/8/layout/lProcess2"/>
    <dgm:cxn modelId="{DEB63F00-FD59-43AC-AE81-4C1F04F8D53A}" type="presParOf" srcId="{6BC239B4-B760-4085-A749-F5EAF77AFFA0}" destId="{02F629F8-C14B-44C1-95F1-BEB673B8341A}" srcOrd="2" destOrd="0" presId="urn:microsoft.com/office/officeart/2005/8/layout/lProcess2"/>
    <dgm:cxn modelId="{A15420AF-AE78-44D2-9D4A-1A4E786F5B53}" type="presParOf" srcId="{02F629F8-C14B-44C1-95F1-BEB673B8341A}" destId="{6C3E9086-9C97-4EF1-BE57-1499C8027DA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6B79BC-A79E-4929-AFEE-4CACEFB7275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9B466-4F15-45A0-9BC2-0BCB40FEAF0B}">
      <dgm:prSet custT="1"/>
      <dgm:spPr>
        <a:solidFill>
          <a:srgbClr val="329CBA"/>
        </a:solidFill>
      </dgm:spPr>
      <dgm:t>
        <a:bodyPr/>
        <a:lstStyle/>
        <a:p>
          <a:r>
            <a:rPr lang="en-US" sz="1900" b="1" dirty="0">
              <a:latin typeface="Century Gothic" panose="020B0502020202020204" pitchFamily="34" charset="0"/>
            </a:rPr>
            <a:t>Collaboration</a:t>
          </a:r>
        </a:p>
      </dgm:t>
    </dgm:pt>
    <dgm:pt modelId="{17572A92-24F2-4F64-B467-B45E1CC3270D}" type="parTrans" cxnId="{17A87699-F404-4D00-90DA-4FA422A587FA}">
      <dgm:prSet/>
      <dgm:spPr/>
      <dgm:t>
        <a:bodyPr/>
        <a:lstStyle/>
        <a:p>
          <a:endParaRPr lang="en-US"/>
        </a:p>
      </dgm:t>
    </dgm:pt>
    <dgm:pt modelId="{1214FF57-599A-4097-9259-868AC57544C8}" type="sibTrans" cxnId="{17A87699-F404-4D00-90DA-4FA422A587FA}">
      <dgm:prSet/>
      <dgm:spPr/>
      <dgm:t>
        <a:bodyPr/>
        <a:lstStyle/>
        <a:p>
          <a:endParaRPr lang="en-US"/>
        </a:p>
      </dgm:t>
    </dgm:pt>
    <dgm:pt modelId="{ED1E3D74-EB86-49E0-9FE9-C013090434CA}">
      <dgm:prSet custT="1"/>
      <dgm:spPr>
        <a:solidFill>
          <a:srgbClr val="E1954E">
            <a:alpha val="90000"/>
          </a:srgbClr>
        </a:solidFill>
      </dgm:spPr>
      <dgm:t>
        <a:bodyPr/>
        <a:lstStyle/>
        <a:p>
          <a:r>
            <a:rPr lang="en-US" sz="2000" b="0" dirty="0">
              <a:latin typeface="Century Gothic" panose="020B0502020202020204" pitchFamily="34" charset="0"/>
            </a:rPr>
            <a:t>Cross department/school site collaboration</a:t>
          </a:r>
        </a:p>
      </dgm:t>
    </dgm:pt>
    <dgm:pt modelId="{0ACE6A9E-004B-481A-9EEC-D8713015E481}" type="parTrans" cxnId="{CC7A2D2B-7763-45C7-AA12-FDC7BD0F8A13}">
      <dgm:prSet/>
      <dgm:spPr/>
      <dgm:t>
        <a:bodyPr/>
        <a:lstStyle/>
        <a:p>
          <a:endParaRPr lang="en-US"/>
        </a:p>
      </dgm:t>
    </dgm:pt>
    <dgm:pt modelId="{84466690-F678-48B7-914B-46A558F70EBF}" type="sibTrans" cxnId="{CC7A2D2B-7763-45C7-AA12-FDC7BD0F8A13}">
      <dgm:prSet/>
      <dgm:spPr/>
      <dgm:t>
        <a:bodyPr/>
        <a:lstStyle/>
        <a:p>
          <a:endParaRPr lang="en-US"/>
        </a:p>
      </dgm:t>
    </dgm:pt>
    <dgm:pt modelId="{1AD0A0D2-4673-463E-80AA-56370D650342}">
      <dgm:prSet custT="1"/>
      <dgm:spPr>
        <a:solidFill>
          <a:srgbClr val="329CBA"/>
        </a:solidFill>
      </dgm:spPr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Connect</a:t>
          </a:r>
        </a:p>
      </dgm:t>
    </dgm:pt>
    <dgm:pt modelId="{E6FDB6C4-50E6-4BEC-BFEF-D776E4301A6F}" type="parTrans" cxnId="{565556EB-A9FC-4FC0-9CF8-7217545ABA0D}">
      <dgm:prSet/>
      <dgm:spPr/>
      <dgm:t>
        <a:bodyPr/>
        <a:lstStyle/>
        <a:p>
          <a:endParaRPr lang="en-US"/>
        </a:p>
      </dgm:t>
    </dgm:pt>
    <dgm:pt modelId="{F2665F2E-4007-4424-8913-1CA1B68F9AC7}" type="sibTrans" cxnId="{565556EB-A9FC-4FC0-9CF8-7217545ABA0D}">
      <dgm:prSet/>
      <dgm:spPr/>
      <dgm:t>
        <a:bodyPr/>
        <a:lstStyle/>
        <a:p>
          <a:endParaRPr lang="en-US"/>
        </a:p>
      </dgm:t>
    </dgm:pt>
    <dgm:pt modelId="{E3308D32-9E57-4AFE-AF6E-0709C138C8A6}">
      <dgm:prSet custT="1"/>
      <dgm:spPr>
        <a:solidFill>
          <a:srgbClr val="E1954E">
            <a:alpha val="90000"/>
          </a:srgbClr>
        </a:solidFill>
      </dgm:spPr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Simplify the process for the Board of Education (BOE) to connect stakeholders to administration to solve problems</a:t>
          </a:r>
        </a:p>
      </dgm:t>
    </dgm:pt>
    <dgm:pt modelId="{5DEDF73F-2D55-44CE-A236-75711DBABA26}" type="parTrans" cxnId="{D1C9B001-30BE-441E-9466-B2694052E223}">
      <dgm:prSet/>
      <dgm:spPr/>
      <dgm:t>
        <a:bodyPr/>
        <a:lstStyle/>
        <a:p>
          <a:endParaRPr lang="en-US"/>
        </a:p>
      </dgm:t>
    </dgm:pt>
    <dgm:pt modelId="{A864E7B4-2B80-4D5C-91C8-9075EBF423F0}" type="sibTrans" cxnId="{D1C9B001-30BE-441E-9466-B2694052E223}">
      <dgm:prSet/>
      <dgm:spPr/>
      <dgm:t>
        <a:bodyPr/>
        <a:lstStyle/>
        <a:p>
          <a:endParaRPr lang="en-US"/>
        </a:p>
      </dgm:t>
    </dgm:pt>
    <dgm:pt modelId="{E22FD0B2-E5B9-44DF-9502-BD67B81D65D0}">
      <dgm:prSet custT="1"/>
      <dgm:spPr>
        <a:solidFill>
          <a:srgbClr val="329CBA"/>
        </a:solidFill>
      </dgm:spPr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Consistency</a:t>
          </a:r>
        </a:p>
      </dgm:t>
    </dgm:pt>
    <dgm:pt modelId="{86C4B32A-1EAA-4BA5-A647-F5581328878A}" type="parTrans" cxnId="{4AB767DF-662C-4498-B886-D3B0DEA0D61A}">
      <dgm:prSet/>
      <dgm:spPr/>
      <dgm:t>
        <a:bodyPr/>
        <a:lstStyle/>
        <a:p>
          <a:endParaRPr lang="en-US"/>
        </a:p>
      </dgm:t>
    </dgm:pt>
    <dgm:pt modelId="{5F37F5A3-4C00-4CB0-8277-FA3312AA1F4C}" type="sibTrans" cxnId="{4AB767DF-662C-4498-B886-D3B0DEA0D61A}">
      <dgm:prSet/>
      <dgm:spPr/>
      <dgm:t>
        <a:bodyPr/>
        <a:lstStyle/>
        <a:p>
          <a:endParaRPr lang="en-US"/>
        </a:p>
      </dgm:t>
    </dgm:pt>
    <dgm:pt modelId="{B21A5875-E613-4697-BD71-F63BFDC97438}">
      <dgm:prSet custT="1"/>
      <dgm:spPr>
        <a:solidFill>
          <a:srgbClr val="E1954E">
            <a:alpha val="90000"/>
          </a:srgbClr>
        </a:solidFill>
      </dgm:spPr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Create consistency in expectations around responsiveness across departments/schools</a:t>
          </a:r>
        </a:p>
      </dgm:t>
    </dgm:pt>
    <dgm:pt modelId="{1067E8EF-F208-4CD2-B0AD-AF9ED1B90691}" type="parTrans" cxnId="{783B2013-10DD-4D48-88E8-907C8CD58EF6}">
      <dgm:prSet/>
      <dgm:spPr/>
      <dgm:t>
        <a:bodyPr/>
        <a:lstStyle/>
        <a:p>
          <a:endParaRPr lang="en-US"/>
        </a:p>
      </dgm:t>
    </dgm:pt>
    <dgm:pt modelId="{712E4738-2910-48D5-8269-BFE6E4EF27B6}" type="sibTrans" cxnId="{783B2013-10DD-4D48-88E8-907C8CD58EF6}">
      <dgm:prSet/>
      <dgm:spPr/>
      <dgm:t>
        <a:bodyPr/>
        <a:lstStyle/>
        <a:p>
          <a:endParaRPr lang="en-US"/>
        </a:p>
      </dgm:t>
    </dgm:pt>
    <dgm:pt modelId="{DCA5FF11-16C9-427C-B670-3DE99F087EB5}">
      <dgm:prSet custT="1"/>
      <dgm:spPr>
        <a:solidFill>
          <a:srgbClr val="329CBA"/>
        </a:solidFill>
      </dgm:spPr>
      <dgm:t>
        <a:bodyPr/>
        <a:lstStyle/>
        <a:p>
          <a:r>
            <a:rPr lang="en-US" sz="2000" b="1" dirty="0">
              <a:latin typeface="Century Gothic" panose="020B0502020202020204" pitchFamily="34" charset="0"/>
            </a:rPr>
            <a:t>Process</a:t>
          </a:r>
        </a:p>
      </dgm:t>
    </dgm:pt>
    <dgm:pt modelId="{370861CD-83ED-41D2-9469-BA3A0DF754B6}" type="parTrans" cxnId="{70D9717B-E626-4850-817F-A75749AD1BFD}">
      <dgm:prSet/>
      <dgm:spPr/>
      <dgm:t>
        <a:bodyPr/>
        <a:lstStyle/>
        <a:p>
          <a:endParaRPr lang="en-US"/>
        </a:p>
      </dgm:t>
    </dgm:pt>
    <dgm:pt modelId="{75D6B4EA-28BA-41C6-B2AF-294BF6AB81DD}" type="sibTrans" cxnId="{70D9717B-E626-4850-817F-A75749AD1BFD}">
      <dgm:prSet/>
      <dgm:spPr/>
      <dgm:t>
        <a:bodyPr/>
        <a:lstStyle/>
        <a:p>
          <a:endParaRPr lang="en-US"/>
        </a:p>
      </dgm:t>
    </dgm:pt>
    <dgm:pt modelId="{E096EEAF-3571-4BB6-860E-1826109B3A34}">
      <dgm:prSet custT="1"/>
      <dgm:spPr>
        <a:solidFill>
          <a:srgbClr val="E1954E">
            <a:alpha val="90000"/>
          </a:srgbClr>
        </a:solidFill>
      </dgm:spPr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Develop protocols and consistent processes to ensure a positive customer experience</a:t>
          </a:r>
        </a:p>
      </dgm:t>
    </dgm:pt>
    <dgm:pt modelId="{150CCE27-8296-44F1-936F-7338F7DF6235}" type="parTrans" cxnId="{734B0B19-93D0-4D32-B6BA-4F1B517B4FC3}">
      <dgm:prSet/>
      <dgm:spPr/>
      <dgm:t>
        <a:bodyPr/>
        <a:lstStyle/>
        <a:p>
          <a:endParaRPr lang="en-US"/>
        </a:p>
      </dgm:t>
    </dgm:pt>
    <dgm:pt modelId="{6B26EB30-85E6-4397-9994-9E68F6DF6834}" type="sibTrans" cxnId="{734B0B19-93D0-4D32-B6BA-4F1B517B4FC3}">
      <dgm:prSet/>
      <dgm:spPr/>
      <dgm:t>
        <a:bodyPr/>
        <a:lstStyle/>
        <a:p>
          <a:endParaRPr lang="en-US"/>
        </a:p>
      </dgm:t>
    </dgm:pt>
    <dgm:pt modelId="{94B62881-71CC-4F20-9CEB-262142768F41}" type="pres">
      <dgm:prSet presAssocID="{3B6B79BC-A79E-4929-AFEE-4CACEFB72750}" presName="Name0" presStyleCnt="0">
        <dgm:presLayoutVars>
          <dgm:dir/>
          <dgm:animLvl val="lvl"/>
          <dgm:resizeHandles val="exact"/>
        </dgm:presLayoutVars>
      </dgm:prSet>
      <dgm:spPr/>
    </dgm:pt>
    <dgm:pt modelId="{2E99B6B8-59A7-497A-AAA2-084EAC10B107}" type="pres">
      <dgm:prSet presAssocID="{72C9B466-4F15-45A0-9BC2-0BCB40FEAF0B}" presName="linNode" presStyleCnt="0"/>
      <dgm:spPr/>
    </dgm:pt>
    <dgm:pt modelId="{8020D825-E330-4B93-92C4-302308DA710A}" type="pres">
      <dgm:prSet presAssocID="{72C9B466-4F15-45A0-9BC2-0BCB40FEAF0B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AB1C3100-75B3-4C47-BA95-7D0DF63F775E}" type="pres">
      <dgm:prSet presAssocID="{72C9B466-4F15-45A0-9BC2-0BCB40FEAF0B}" presName="descendantText" presStyleLbl="alignAccFollowNode1" presStyleIdx="0" presStyleCnt="4" custLinFactNeighborX="0" custLinFactNeighborY="-193">
        <dgm:presLayoutVars>
          <dgm:bulletEnabled/>
        </dgm:presLayoutVars>
      </dgm:prSet>
      <dgm:spPr/>
    </dgm:pt>
    <dgm:pt modelId="{206C1B6E-59FF-4BE7-8234-2DB1DBDF9AAC}" type="pres">
      <dgm:prSet presAssocID="{1214FF57-599A-4097-9259-868AC57544C8}" presName="sp" presStyleCnt="0"/>
      <dgm:spPr/>
    </dgm:pt>
    <dgm:pt modelId="{E2D7B99E-242C-4637-A4AF-7095909BA761}" type="pres">
      <dgm:prSet presAssocID="{1AD0A0D2-4673-463E-80AA-56370D650342}" presName="linNode" presStyleCnt="0"/>
      <dgm:spPr/>
    </dgm:pt>
    <dgm:pt modelId="{848493A4-0D62-4DC3-B1A7-E8D1A87CECCA}" type="pres">
      <dgm:prSet presAssocID="{1AD0A0D2-4673-463E-80AA-56370D650342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78D0C5F1-97E5-4474-B896-6FB02A9D1958}" type="pres">
      <dgm:prSet presAssocID="{1AD0A0D2-4673-463E-80AA-56370D650342}" presName="descendantText" presStyleLbl="alignAccFollowNode1" presStyleIdx="1" presStyleCnt="4">
        <dgm:presLayoutVars>
          <dgm:bulletEnabled/>
        </dgm:presLayoutVars>
      </dgm:prSet>
      <dgm:spPr/>
    </dgm:pt>
    <dgm:pt modelId="{A33DA5B0-021F-4318-B818-0079BCE3E7BA}" type="pres">
      <dgm:prSet presAssocID="{F2665F2E-4007-4424-8913-1CA1B68F9AC7}" presName="sp" presStyleCnt="0"/>
      <dgm:spPr/>
    </dgm:pt>
    <dgm:pt modelId="{8901B254-0653-40C2-880A-9AC0D95FF0BF}" type="pres">
      <dgm:prSet presAssocID="{E22FD0B2-E5B9-44DF-9502-BD67B81D65D0}" presName="linNode" presStyleCnt="0"/>
      <dgm:spPr/>
    </dgm:pt>
    <dgm:pt modelId="{BDF0F2F1-FB5E-4BE9-A00A-C4041067BE78}" type="pres">
      <dgm:prSet presAssocID="{E22FD0B2-E5B9-44DF-9502-BD67B81D65D0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14A1F5DE-C4A2-4125-918A-5FE0BEB2A51F}" type="pres">
      <dgm:prSet presAssocID="{E22FD0B2-E5B9-44DF-9502-BD67B81D65D0}" presName="descendantText" presStyleLbl="alignAccFollowNode1" presStyleIdx="2" presStyleCnt="4">
        <dgm:presLayoutVars>
          <dgm:bulletEnabled/>
        </dgm:presLayoutVars>
      </dgm:prSet>
      <dgm:spPr/>
    </dgm:pt>
    <dgm:pt modelId="{AADC695B-E46D-4604-8D58-599C8B072472}" type="pres">
      <dgm:prSet presAssocID="{5F37F5A3-4C00-4CB0-8277-FA3312AA1F4C}" presName="sp" presStyleCnt="0"/>
      <dgm:spPr/>
    </dgm:pt>
    <dgm:pt modelId="{B909F02A-ED9D-4C09-A923-3486B069ACCB}" type="pres">
      <dgm:prSet presAssocID="{DCA5FF11-16C9-427C-B670-3DE99F087EB5}" presName="linNode" presStyleCnt="0"/>
      <dgm:spPr/>
    </dgm:pt>
    <dgm:pt modelId="{C8882269-ED84-4D14-A636-E1EF6BCC539B}" type="pres">
      <dgm:prSet presAssocID="{DCA5FF11-16C9-427C-B670-3DE99F087EB5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05A773BC-7622-4827-8163-4743BA52E6FD}" type="pres">
      <dgm:prSet presAssocID="{DCA5FF11-16C9-427C-B670-3DE99F087EB5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D1C9B001-30BE-441E-9466-B2694052E223}" srcId="{1AD0A0D2-4673-463E-80AA-56370D650342}" destId="{E3308D32-9E57-4AFE-AF6E-0709C138C8A6}" srcOrd="0" destOrd="0" parTransId="{5DEDF73F-2D55-44CE-A236-75711DBABA26}" sibTransId="{A864E7B4-2B80-4D5C-91C8-9075EBF423F0}"/>
    <dgm:cxn modelId="{94DCED03-84FE-46A9-80A0-673E654A1811}" type="presOf" srcId="{DCA5FF11-16C9-427C-B670-3DE99F087EB5}" destId="{C8882269-ED84-4D14-A636-E1EF6BCC539B}" srcOrd="0" destOrd="0" presId="urn:microsoft.com/office/officeart/2016/7/layout/VerticalSolidActionList"/>
    <dgm:cxn modelId="{783B2013-10DD-4D48-88E8-907C8CD58EF6}" srcId="{E22FD0B2-E5B9-44DF-9502-BD67B81D65D0}" destId="{B21A5875-E613-4697-BD71-F63BFDC97438}" srcOrd="0" destOrd="0" parTransId="{1067E8EF-F208-4CD2-B0AD-AF9ED1B90691}" sibTransId="{712E4738-2910-48D5-8269-BFE6E4EF27B6}"/>
    <dgm:cxn modelId="{734B0B19-93D0-4D32-B6BA-4F1B517B4FC3}" srcId="{DCA5FF11-16C9-427C-B670-3DE99F087EB5}" destId="{E096EEAF-3571-4BB6-860E-1826109B3A34}" srcOrd="0" destOrd="0" parTransId="{150CCE27-8296-44F1-936F-7338F7DF6235}" sibTransId="{6B26EB30-85E6-4397-9994-9E68F6DF6834}"/>
    <dgm:cxn modelId="{27F51520-37CC-4463-9C3A-7A4EE7123291}" type="presOf" srcId="{1AD0A0D2-4673-463E-80AA-56370D650342}" destId="{848493A4-0D62-4DC3-B1A7-E8D1A87CECCA}" srcOrd="0" destOrd="0" presId="urn:microsoft.com/office/officeart/2016/7/layout/VerticalSolidActionList"/>
    <dgm:cxn modelId="{CC7A2D2B-7763-45C7-AA12-FDC7BD0F8A13}" srcId="{72C9B466-4F15-45A0-9BC2-0BCB40FEAF0B}" destId="{ED1E3D74-EB86-49E0-9FE9-C013090434CA}" srcOrd="0" destOrd="0" parTransId="{0ACE6A9E-004B-481A-9EEC-D8713015E481}" sibTransId="{84466690-F678-48B7-914B-46A558F70EBF}"/>
    <dgm:cxn modelId="{61EE0D47-FFB6-4C65-B241-BE37BEAA84F2}" type="presOf" srcId="{ED1E3D74-EB86-49E0-9FE9-C013090434CA}" destId="{AB1C3100-75B3-4C47-BA95-7D0DF63F775E}" srcOrd="0" destOrd="0" presId="urn:microsoft.com/office/officeart/2016/7/layout/VerticalSolidActionList"/>
    <dgm:cxn modelId="{70D9717B-E626-4850-817F-A75749AD1BFD}" srcId="{3B6B79BC-A79E-4929-AFEE-4CACEFB72750}" destId="{DCA5FF11-16C9-427C-B670-3DE99F087EB5}" srcOrd="3" destOrd="0" parTransId="{370861CD-83ED-41D2-9469-BA3A0DF754B6}" sibTransId="{75D6B4EA-28BA-41C6-B2AF-294BF6AB81DD}"/>
    <dgm:cxn modelId="{FFFEE281-69AF-44E2-9F06-723206E35032}" type="presOf" srcId="{B21A5875-E613-4697-BD71-F63BFDC97438}" destId="{14A1F5DE-C4A2-4125-918A-5FE0BEB2A51F}" srcOrd="0" destOrd="0" presId="urn:microsoft.com/office/officeart/2016/7/layout/VerticalSolidActionList"/>
    <dgm:cxn modelId="{095D0489-5EB2-4BDF-B249-02FBE04B7CB2}" type="presOf" srcId="{E22FD0B2-E5B9-44DF-9502-BD67B81D65D0}" destId="{BDF0F2F1-FB5E-4BE9-A00A-C4041067BE78}" srcOrd="0" destOrd="0" presId="urn:microsoft.com/office/officeart/2016/7/layout/VerticalSolidActionList"/>
    <dgm:cxn modelId="{AA1B658D-AC75-4489-80F4-3E57E86CEAEF}" type="presOf" srcId="{3B6B79BC-A79E-4929-AFEE-4CACEFB72750}" destId="{94B62881-71CC-4F20-9CEB-262142768F41}" srcOrd="0" destOrd="0" presId="urn:microsoft.com/office/officeart/2016/7/layout/VerticalSolidActionList"/>
    <dgm:cxn modelId="{17A87699-F404-4D00-90DA-4FA422A587FA}" srcId="{3B6B79BC-A79E-4929-AFEE-4CACEFB72750}" destId="{72C9B466-4F15-45A0-9BC2-0BCB40FEAF0B}" srcOrd="0" destOrd="0" parTransId="{17572A92-24F2-4F64-B467-B45E1CC3270D}" sibTransId="{1214FF57-599A-4097-9259-868AC57544C8}"/>
    <dgm:cxn modelId="{D28C8F9C-A04D-44E7-858F-01E5EE75766B}" type="presOf" srcId="{72C9B466-4F15-45A0-9BC2-0BCB40FEAF0B}" destId="{8020D825-E330-4B93-92C4-302308DA710A}" srcOrd="0" destOrd="0" presId="urn:microsoft.com/office/officeart/2016/7/layout/VerticalSolidActionList"/>
    <dgm:cxn modelId="{5C0A0AAD-34A4-4AB8-8F80-63DBA72C4648}" type="presOf" srcId="{E096EEAF-3571-4BB6-860E-1826109B3A34}" destId="{05A773BC-7622-4827-8163-4743BA52E6FD}" srcOrd="0" destOrd="0" presId="urn:microsoft.com/office/officeart/2016/7/layout/VerticalSolidActionList"/>
    <dgm:cxn modelId="{4AB767DF-662C-4498-B886-D3B0DEA0D61A}" srcId="{3B6B79BC-A79E-4929-AFEE-4CACEFB72750}" destId="{E22FD0B2-E5B9-44DF-9502-BD67B81D65D0}" srcOrd="2" destOrd="0" parTransId="{86C4B32A-1EAA-4BA5-A647-F5581328878A}" sibTransId="{5F37F5A3-4C00-4CB0-8277-FA3312AA1F4C}"/>
    <dgm:cxn modelId="{6708A5E5-1223-450B-B871-8374935E3146}" type="presOf" srcId="{E3308D32-9E57-4AFE-AF6E-0709C138C8A6}" destId="{78D0C5F1-97E5-4474-B896-6FB02A9D1958}" srcOrd="0" destOrd="0" presId="urn:microsoft.com/office/officeart/2016/7/layout/VerticalSolidActionList"/>
    <dgm:cxn modelId="{565556EB-A9FC-4FC0-9CF8-7217545ABA0D}" srcId="{3B6B79BC-A79E-4929-AFEE-4CACEFB72750}" destId="{1AD0A0D2-4673-463E-80AA-56370D650342}" srcOrd="1" destOrd="0" parTransId="{E6FDB6C4-50E6-4BEC-BFEF-D776E4301A6F}" sibTransId="{F2665F2E-4007-4424-8913-1CA1B68F9AC7}"/>
    <dgm:cxn modelId="{2713C1DE-5DBC-40AE-911C-9715F529DDD0}" type="presParOf" srcId="{94B62881-71CC-4F20-9CEB-262142768F41}" destId="{2E99B6B8-59A7-497A-AAA2-084EAC10B107}" srcOrd="0" destOrd="0" presId="urn:microsoft.com/office/officeart/2016/7/layout/VerticalSolidActionList"/>
    <dgm:cxn modelId="{E77FFE6E-BE05-4135-A57B-D6EB2D316FB7}" type="presParOf" srcId="{2E99B6B8-59A7-497A-AAA2-084EAC10B107}" destId="{8020D825-E330-4B93-92C4-302308DA710A}" srcOrd="0" destOrd="0" presId="urn:microsoft.com/office/officeart/2016/7/layout/VerticalSolidActionList"/>
    <dgm:cxn modelId="{75BB1F16-094F-4532-9B4A-87AAB90058D9}" type="presParOf" srcId="{2E99B6B8-59A7-497A-AAA2-084EAC10B107}" destId="{AB1C3100-75B3-4C47-BA95-7D0DF63F775E}" srcOrd="1" destOrd="0" presId="urn:microsoft.com/office/officeart/2016/7/layout/VerticalSolidActionList"/>
    <dgm:cxn modelId="{F1B5C170-B2B4-419F-AAB1-AB041649D85F}" type="presParOf" srcId="{94B62881-71CC-4F20-9CEB-262142768F41}" destId="{206C1B6E-59FF-4BE7-8234-2DB1DBDF9AAC}" srcOrd="1" destOrd="0" presId="urn:microsoft.com/office/officeart/2016/7/layout/VerticalSolidActionList"/>
    <dgm:cxn modelId="{C4F9C681-8606-45D1-A010-FF5597DA0EE4}" type="presParOf" srcId="{94B62881-71CC-4F20-9CEB-262142768F41}" destId="{E2D7B99E-242C-4637-A4AF-7095909BA761}" srcOrd="2" destOrd="0" presId="urn:microsoft.com/office/officeart/2016/7/layout/VerticalSolidActionList"/>
    <dgm:cxn modelId="{1612BEFD-CC71-4AF5-BB3E-BCEBF23DFCDD}" type="presParOf" srcId="{E2D7B99E-242C-4637-A4AF-7095909BA761}" destId="{848493A4-0D62-4DC3-B1A7-E8D1A87CECCA}" srcOrd="0" destOrd="0" presId="urn:microsoft.com/office/officeart/2016/7/layout/VerticalSolidActionList"/>
    <dgm:cxn modelId="{2A66856F-4370-4689-AC66-1BBE5AF15A58}" type="presParOf" srcId="{E2D7B99E-242C-4637-A4AF-7095909BA761}" destId="{78D0C5F1-97E5-4474-B896-6FB02A9D1958}" srcOrd="1" destOrd="0" presId="urn:microsoft.com/office/officeart/2016/7/layout/VerticalSolidActionList"/>
    <dgm:cxn modelId="{5042C6C6-A63F-4842-9E33-AC10BB85E902}" type="presParOf" srcId="{94B62881-71CC-4F20-9CEB-262142768F41}" destId="{A33DA5B0-021F-4318-B818-0079BCE3E7BA}" srcOrd="3" destOrd="0" presId="urn:microsoft.com/office/officeart/2016/7/layout/VerticalSolidActionList"/>
    <dgm:cxn modelId="{A8EAF38C-E186-4134-9229-D21E15975B1D}" type="presParOf" srcId="{94B62881-71CC-4F20-9CEB-262142768F41}" destId="{8901B254-0653-40C2-880A-9AC0D95FF0BF}" srcOrd="4" destOrd="0" presId="urn:microsoft.com/office/officeart/2016/7/layout/VerticalSolidActionList"/>
    <dgm:cxn modelId="{9B326C95-287C-4274-9617-05FBF3187239}" type="presParOf" srcId="{8901B254-0653-40C2-880A-9AC0D95FF0BF}" destId="{BDF0F2F1-FB5E-4BE9-A00A-C4041067BE78}" srcOrd="0" destOrd="0" presId="urn:microsoft.com/office/officeart/2016/7/layout/VerticalSolidActionList"/>
    <dgm:cxn modelId="{509E278A-81EF-4CB9-8469-884412EC99E6}" type="presParOf" srcId="{8901B254-0653-40C2-880A-9AC0D95FF0BF}" destId="{14A1F5DE-C4A2-4125-918A-5FE0BEB2A51F}" srcOrd="1" destOrd="0" presId="urn:microsoft.com/office/officeart/2016/7/layout/VerticalSolidActionList"/>
    <dgm:cxn modelId="{2B4FF55E-B86C-462D-9BA0-D8B87EA8D4CB}" type="presParOf" srcId="{94B62881-71CC-4F20-9CEB-262142768F41}" destId="{AADC695B-E46D-4604-8D58-599C8B072472}" srcOrd="5" destOrd="0" presId="urn:microsoft.com/office/officeart/2016/7/layout/VerticalSolidActionList"/>
    <dgm:cxn modelId="{99924370-6A03-44B1-B878-11C12F413C3A}" type="presParOf" srcId="{94B62881-71CC-4F20-9CEB-262142768F41}" destId="{B909F02A-ED9D-4C09-A923-3486B069ACCB}" srcOrd="6" destOrd="0" presId="urn:microsoft.com/office/officeart/2016/7/layout/VerticalSolidActionList"/>
    <dgm:cxn modelId="{5969B6C0-90A9-42B9-94F9-96C81BBF606A}" type="presParOf" srcId="{B909F02A-ED9D-4C09-A923-3486B069ACCB}" destId="{C8882269-ED84-4D14-A636-E1EF6BCC539B}" srcOrd="0" destOrd="0" presId="urn:microsoft.com/office/officeart/2016/7/layout/VerticalSolidActionList"/>
    <dgm:cxn modelId="{E054B0A2-1594-4E33-8482-14D80B8544B2}" type="presParOf" srcId="{B909F02A-ED9D-4C09-A923-3486B069ACCB}" destId="{05A773BC-7622-4827-8163-4743BA52E6FD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E62ACB-6B3B-4AC7-9603-317FF6250B20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52468694-D11A-418A-81F6-3DFF1368F909}">
      <dgm:prSet phldrT="[Text]" custT="1"/>
      <dgm:spPr>
        <a:solidFill>
          <a:srgbClr val="E1954E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200" b="0" dirty="0">
              <a:solidFill>
                <a:schemeClr val="tx1"/>
              </a:solidFill>
              <a:latin typeface="Century Gothic" panose="020B0502020202020204" pitchFamily="34" charset="0"/>
            </a:rPr>
            <a:t>BUILD STRONG RELATIONSHIPS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200" b="0" dirty="0">
              <a:solidFill>
                <a:schemeClr val="tx1"/>
              </a:solidFill>
              <a:latin typeface="Century Gothic" panose="020B0502020202020204" pitchFamily="34" charset="0"/>
            </a:rPr>
            <a:t>WITH THEIR STAKEHOLDERS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1400" b="0" dirty="0">
              <a:solidFill>
                <a:schemeClr val="tx1"/>
              </a:solidFill>
              <a:latin typeface="Century Gothic" panose="020B0502020202020204" pitchFamily="34" charset="0"/>
            </a:rPr>
            <a:t>(EXTERNAL &amp; INTERNAL)</a:t>
          </a:r>
        </a:p>
      </dgm:t>
    </dgm:pt>
    <dgm:pt modelId="{82237507-E888-40EE-96F0-105879470EFD}" type="parTrans" cxnId="{2F15A650-A85A-480B-AC63-DCD2232836B5}">
      <dgm:prSet/>
      <dgm:spPr/>
      <dgm:t>
        <a:bodyPr/>
        <a:lstStyle/>
        <a:p>
          <a:endParaRPr lang="en-US"/>
        </a:p>
      </dgm:t>
    </dgm:pt>
    <dgm:pt modelId="{F0594242-4AE0-4EE2-959D-58244B8DBF1E}" type="sibTrans" cxnId="{2F15A650-A85A-480B-AC63-DCD2232836B5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8B642289-FB11-4F22-B9E2-D1103DD8A897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2090" b="0" dirty="0">
              <a:solidFill>
                <a:schemeClr val="tx1"/>
              </a:solidFill>
              <a:latin typeface="Century Gothic" panose="020B0502020202020204" pitchFamily="34" charset="0"/>
            </a:rPr>
            <a:t>STREAMLINE THEIR PROCESSES SO THAT THEY CAN FOCUS MORE ENERGY ON IMPROVING STUDENT SUCCESS</a:t>
          </a:r>
        </a:p>
      </dgm:t>
    </dgm:pt>
    <dgm:pt modelId="{1A52FCC5-0837-4527-AF3E-62260075F9EB}" type="parTrans" cxnId="{E7E5D26F-3F7F-40CD-9730-6DB942CC0F9D}">
      <dgm:prSet/>
      <dgm:spPr/>
      <dgm:t>
        <a:bodyPr/>
        <a:lstStyle/>
        <a:p>
          <a:endParaRPr lang="en-US"/>
        </a:p>
      </dgm:t>
    </dgm:pt>
    <dgm:pt modelId="{6BA37A2F-2E5B-4AE6-A448-9F447CCD3D9D}" type="sibTrans" cxnId="{E7E5D26F-3F7F-40CD-9730-6DB942CC0F9D}">
      <dgm:prSet/>
      <dgm:spPr>
        <a:solidFill>
          <a:srgbClr val="E1954E"/>
        </a:solidFill>
      </dgm:spPr>
      <dgm:t>
        <a:bodyPr/>
        <a:lstStyle/>
        <a:p>
          <a:endParaRPr lang="en-US"/>
        </a:p>
      </dgm:t>
    </dgm:pt>
    <dgm:pt modelId="{3095D1EC-CEC9-40E9-9550-4A9407BAC20B}">
      <dgm:prSet phldrT="[Text]" custT="1"/>
      <dgm:spPr>
        <a:solidFill>
          <a:srgbClr val="329CBA"/>
        </a:solidFill>
      </dgm:spPr>
      <dgm:t>
        <a:bodyPr/>
        <a:lstStyle/>
        <a:p>
          <a:pPr algn="l"/>
          <a:r>
            <a:rPr lang="en-US" sz="2170" b="0" dirty="0">
              <a:solidFill>
                <a:schemeClr val="tx1"/>
              </a:solidFill>
              <a:latin typeface="Century Gothic" panose="020B0502020202020204" pitchFamily="34" charset="0"/>
            </a:rPr>
            <a:t>MAKE INFORMED DECISIONS THAT ARE DATA-DRIVEN (AND VALUES-DRIVEN)</a:t>
          </a:r>
        </a:p>
        <a:p>
          <a:pPr algn="l"/>
          <a:endParaRPr lang="en-US" sz="2000" b="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4931371-D641-4DE9-A63E-F1E13663D32F}" type="parTrans" cxnId="{794EEEDA-40DB-4DE6-A7E2-C9D240124553}">
      <dgm:prSet/>
      <dgm:spPr/>
      <dgm:t>
        <a:bodyPr/>
        <a:lstStyle/>
        <a:p>
          <a:endParaRPr lang="en-US"/>
        </a:p>
      </dgm:t>
    </dgm:pt>
    <dgm:pt modelId="{F0BEDC22-0B31-44F4-97A6-0EA13DB1BCBA}" type="sibTrans" cxnId="{794EEEDA-40DB-4DE6-A7E2-C9D240124553}">
      <dgm:prSet/>
      <dgm:spPr/>
      <dgm:t>
        <a:bodyPr/>
        <a:lstStyle/>
        <a:p>
          <a:endParaRPr lang="en-US"/>
        </a:p>
      </dgm:t>
    </dgm:pt>
    <dgm:pt modelId="{E5389583-7E74-4D90-8C10-DF71FA16625E}" type="pres">
      <dgm:prSet presAssocID="{1BE62ACB-6B3B-4AC7-9603-317FF6250B20}" presName="Name0" presStyleCnt="0">
        <dgm:presLayoutVars>
          <dgm:dir/>
          <dgm:resizeHandles val="exact"/>
        </dgm:presLayoutVars>
      </dgm:prSet>
      <dgm:spPr/>
    </dgm:pt>
    <dgm:pt modelId="{226A00D5-B4C5-4233-A740-A0531F253771}" type="pres">
      <dgm:prSet presAssocID="{52468694-D11A-418A-81F6-3DFF1368F909}" presName="Name5" presStyleLbl="vennNode1" presStyleIdx="0" presStyleCnt="3" custLinFactNeighborX="-572">
        <dgm:presLayoutVars>
          <dgm:bulletEnabled val="1"/>
        </dgm:presLayoutVars>
      </dgm:prSet>
      <dgm:spPr/>
    </dgm:pt>
    <dgm:pt modelId="{3F480EFD-DA69-4CB6-96B7-D10448A2D302}" type="pres">
      <dgm:prSet presAssocID="{F0594242-4AE0-4EE2-959D-58244B8DBF1E}" presName="space" presStyleCnt="0"/>
      <dgm:spPr/>
    </dgm:pt>
    <dgm:pt modelId="{6542ED75-6BE0-4ED3-991C-A65062CCA2E7}" type="pres">
      <dgm:prSet presAssocID="{8B642289-FB11-4F22-B9E2-D1103DD8A897}" presName="Name5" presStyleLbl="vennNode1" presStyleIdx="1" presStyleCnt="3">
        <dgm:presLayoutVars>
          <dgm:bulletEnabled val="1"/>
        </dgm:presLayoutVars>
      </dgm:prSet>
      <dgm:spPr/>
    </dgm:pt>
    <dgm:pt modelId="{4943CBEC-C1EE-49DB-AFC6-64071A6B3CB5}" type="pres">
      <dgm:prSet presAssocID="{6BA37A2F-2E5B-4AE6-A448-9F447CCD3D9D}" presName="space" presStyleCnt="0"/>
      <dgm:spPr/>
    </dgm:pt>
    <dgm:pt modelId="{F22A9EE6-97C5-4E72-AAAE-F11973A435E9}" type="pres">
      <dgm:prSet presAssocID="{3095D1EC-CEC9-40E9-9550-4A9407BAC20B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40049F47-CD83-47F5-8CAA-E68778775695}" type="presOf" srcId="{8B642289-FB11-4F22-B9E2-D1103DD8A897}" destId="{6542ED75-6BE0-4ED3-991C-A65062CCA2E7}" srcOrd="0" destOrd="0" presId="urn:microsoft.com/office/officeart/2005/8/layout/venn3"/>
    <dgm:cxn modelId="{F69A834A-A079-4785-9436-704BEA543D5B}" type="presOf" srcId="{3095D1EC-CEC9-40E9-9550-4A9407BAC20B}" destId="{F22A9EE6-97C5-4E72-AAAE-F11973A435E9}" srcOrd="0" destOrd="0" presId="urn:microsoft.com/office/officeart/2005/8/layout/venn3"/>
    <dgm:cxn modelId="{2F15A650-A85A-480B-AC63-DCD2232836B5}" srcId="{1BE62ACB-6B3B-4AC7-9603-317FF6250B20}" destId="{52468694-D11A-418A-81F6-3DFF1368F909}" srcOrd="0" destOrd="0" parTransId="{82237507-E888-40EE-96F0-105879470EFD}" sibTransId="{F0594242-4AE0-4EE2-959D-58244B8DBF1E}"/>
    <dgm:cxn modelId="{E7E5D26F-3F7F-40CD-9730-6DB942CC0F9D}" srcId="{1BE62ACB-6B3B-4AC7-9603-317FF6250B20}" destId="{8B642289-FB11-4F22-B9E2-D1103DD8A897}" srcOrd="1" destOrd="0" parTransId="{1A52FCC5-0837-4527-AF3E-62260075F9EB}" sibTransId="{6BA37A2F-2E5B-4AE6-A448-9F447CCD3D9D}"/>
    <dgm:cxn modelId="{04F239A1-11E8-4CE5-8FF6-19690FB588FB}" type="presOf" srcId="{1BE62ACB-6B3B-4AC7-9603-317FF6250B20}" destId="{E5389583-7E74-4D90-8C10-DF71FA16625E}" srcOrd="0" destOrd="0" presId="urn:microsoft.com/office/officeart/2005/8/layout/venn3"/>
    <dgm:cxn modelId="{794EEEDA-40DB-4DE6-A7E2-C9D240124553}" srcId="{1BE62ACB-6B3B-4AC7-9603-317FF6250B20}" destId="{3095D1EC-CEC9-40E9-9550-4A9407BAC20B}" srcOrd="2" destOrd="0" parTransId="{84931371-D641-4DE9-A63E-F1E13663D32F}" sibTransId="{F0BEDC22-0B31-44F4-97A6-0EA13DB1BCBA}"/>
    <dgm:cxn modelId="{D11B1CE4-6D2C-4482-B69A-602AED982306}" type="presOf" srcId="{52468694-D11A-418A-81F6-3DFF1368F909}" destId="{226A00D5-B4C5-4233-A740-A0531F253771}" srcOrd="0" destOrd="0" presId="urn:microsoft.com/office/officeart/2005/8/layout/venn3"/>
    <dgm:cxn modelId="{C3AA650A-2788-4C2A-BEEB-FE31655B6060}" type="presParOf" srcId="{E5389583-7E74-4D90-8C10-DF71FA16625E}" destId="{226A00D5-B4C5-4233-A740-A0531F253771}" srcOrd="0" destOrd="0" presId="urn:microsoft.com/office/officeart/2005/8/layout/venn3"/>
    <dgm:cxn modelId="{FFC07470-51F2-4904-B193-7E6BE6C3C6C0}" type="presParOf" srcId="{E5389583-7E74-4D90-8C10-DF71FA16625E}" destId="{3F480EFD-DA69-4CB6-96B7-D10448A2D302}" srcOrd="1" destOrd="0" presId="urn:microsoft.com/office/officeart/2005/8/layout/venn3"/>
    <dgm:cxn modelId="{ED781D11-E8A6-483A-844E-F23CDF2FFED1}" type="presParOf" srcId="{E5389583-7E74-4D90-8C10-DF71FA16625E}" destId="{6542ED75-6BE0-4ED3-991C-A65062CCA2E7}" srcOrd="2" destOrd="0" presId="urn:microsoft.com/office/officeart/2005/8/layout/venn3"/>
    <dgm:cxn modelId="{070F3ADC-1C4C-49CA-AA4D-1FDEA1A9612C}" type="presParOf" srcId="{E5389583-7E74-4D90-8C10-DF71FA16625E}" destId="{4943CBEC-C1EE-49DB-AFC6-64071A6B3CB5}" srcOrd="3" destOrd="0" presId="urn:microsoft.com/office/officeart/2005/8/layout/venn3"/>
    <dgm:cxn modelId="{F61EA5FA-2BD5-4140-AFFA-6B6426D08F4F}" type="presParOf" srcId="{E5389583-7E74-4D90-8C10-DF71FA16625E}" destId="{F22A9EE6-97C5-4E72-AAAE-F11973A435E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D264B-F1D1-4CC3-AB96-7BA745DEB4D4}">
      <dsp:nvSpPr>
        <dsp:cNvPr id="0" name=""/>
        <dsp:cNvSpPr/>
      </dsp:nvSpPr>
      <dsp:spPr>
        <a:xfrm>
          <a:off x="2227357" y="697496"/>
          <a:ext cx="4648871" cy="4648871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rgbClr val="329CBA"/>
        </a:solidFill>
        <a:ln>
          <a:solidFill>
            <a:srgbClr val="329CB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963ED-F5E2-4C2A-88CF-3236F572E473}">
      <dsp:nvSpPr>
        <dsp:cNvPr id="0" name=""/>
        <dsp:cNvSpPr/>
      </dsp:nvSpPr>
      <dsp:spPr>
        <a:xfrm>
          <a:off x="2227357" y="697496"/>
          <a:ext cx="4648871" cy="4648871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5572B-8802-43ED-86D6-F63E2BAEA158}">
      <dsp:nvSpPr>
        <dsp:cNvPr id="0" name=""/>
        <dsp:cNvSpPr/>
      </dsp:nvSpPr>
      <dsp:spPr>
        <a:xfrm>
          <a:off x="2227357" y="697496"/>
          <a:ext cx="4648871" cy="4648871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8727E-C034-4C79-B64A-BA3373813A20}">
      <dsp:nvSpPr>
        <dsp:cNvPr id="0" name=""/>
        <dsp:cNvSpPr/>
      </dsp:nvSpPr>
      <dsp:spPr>
        <a:xfrm>
          <a:off x="2227357" y="697496"/>
          <a:ext cx="4648871" cy="4648871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61DA7-FA6C-4DD9-BBEB-5CD7517FE6EE}">
      <dsp:nvSpPr>
        <dsp:cNvPr id="0" name=""/>
        <dsp:cNvSpPr/>
      </dsp:nvSpPr>
      <dsp:spPr>
        <a:xfrm>
          <a:off x="2227357" y="697496"/>
          <a:ext cx="4648871" cy="4648871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23815-C9AB-4D8B-8DDD-2276529176D9}">
      <dsp:nvSpPr>
        <dsp:cNvPr id="0" name=""/>
        <dsp:cNvSpPr/>
      </dsp:nvSpPr>
      <dsp:spPr>
        <a:xfrm>
          <a:off x="3481324" y="1951462"/>
          <a:ext cx="2140937" cy="2140937"/>
        </a:xfrm>
        <a:prstGeom prst="ellipse">
          <a:avLst/>
        </a:prstGeom>
        <a:gradFill flip="none" rotWithShape="0">
          <a:gsLst>
            <a:gs pos="0">
              <a:srgbClr val="B8D3E0">
                <a:shade val="30000"/>
                <a:satMod val="115000"/>
              </a:srgbClr>
            </a:gs>
            <a:gs pos="50000">
              <a:srgbClr val="B8D3E0">
                <a:shade val="67500"/>
                <a:satMod val="115000"/>
              </a:srgbClr>
            </a:gs>
            <a:gs pos="100000">
              <a:srgbClr val="B8D3E0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Customer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Service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Experience</a:t>
          </a:r>
        </a:p>
      </dsp:txBody>
      <dsp:txXfrm>
        <a:off x="3794857" y="2264995"/>
        <a:ext cx="1513871" cy="1513871"/>
      </dsp:txXfrm>
    </dsp:sp>
    <dsp:sp modelId="{554B931D-A186-4148-A0B6-071997D5EE8C}">
      <dsp:nvSpPr>
        <dsp:cNvPr id="0" name=""/>
        <dsp:cNvSpPr/>
      </dsp:nvSpPr>
      <dsp:spPr>
        <a:xfrm>
          <a:off x="3366880" y="-42548"/>
          <a:ext cx="2369825" cy="1587991"/>
        </a:xfrm>
        <a:prstGeom prst="ellipse">
          <a:avLst/>
        </a:prstGeom>
        <a:solidFill>
          <a:srgbClr val="329C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b="1" kern="1200" dirty="0">
              <a:solidFill>
                <a:schemeClr val="tx1"/>
              </a:solidFill>
              <a:latin typeface="Century Gothic" panose="020B0502020202020204" pitchFamily="34" charset="0"/>
            </a:rPr>
            <a:t>Create a focus on the APS customer experience and standards</a:t>
          </a:r>
        </a:p>
      </dsp:txBody>
      <dsp:txXfrm>
        <a:off x="3713933" y="190008"/>
        <a:ext cx="1675719" cy="1122879"/>
      </dsp:txXfrm>
    </dsp:sp>
    <dsp:sp modelId="{DA604A54-1080-4650-BC64-79BCEFE50904}">
      <dsp:nvSpPr>
        <dsp:cNvPr id="0" name=""/>
        <dsp:cNvSpPr/>
      </dsp:nvSpPr>
      <dsp:spPr>
        <a:xfrm>
          <a:off x="5550711" y="1472883"/>
          <a:ext cx="2320879" cy="1694860"/>
        </a:xfrm>
        <a:prstGeom prst="ellipse">
          <a:avLst/>
        </a:prstGeom>
        <a:solidFill>
          <a:srgbClr val="E195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445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5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Define </a:t>
          </a:r>
        </a:p>
        <a:p>
          <a:pPr marL="0" lvl="0" indent="0" algn="ctr" defTabSz="6445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50" b="1" kern="1200" dirty="0">
              <a:solidFill>
                <a:schemeClr val="tx1"/>
              </a:solidFill>
              <a:latin typeface="Century Gothic" panose="020B0502020202020204" pitchFamily="34" charset="0"/>
            </a:rPr>
            <a:t>customer service expectations and standards</a:t>
          </a:r>
        </a:p>
      </dsp:txBody>
      <dsp:txXfrm>
        <a:off x="5890596" y="1721090"/>
        <a:ext cx="1641109" cy="1198446"/>
      </dsp:txXfrm>
    </dsp:sp>
    <dsp:sp modelId="{A64D9563-580E-4FB9-8FF7-565C877CA08A}">
      <dsp:nvSpPr>
        <dsp:cNvPr id="0" name=""/>
        <dsp:cNvSpPr/>
      </dsp:nvSpPr>
      <dsp:spPr>
        <a:xfrm>
          <a:off x="4697420" y="4026580"/>
          <a:ext cx="2377858" cy="1664422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Communicate</a:t>
          </a:r>
          <a:r>
            <a:rPr lang="en-US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the benefits of superior service</a:t>
          </a:r>
        </a:p>
      </dsp:txBody>
      <dsp:txXfrm>
        <a:off x="5045649" y="4270329"/>
        <a:ext cx="1681400" cy="1176924"/>
      </dsp:txXfrm>
    </dsp:sp>
    <dsp:sp modelId="{64D6514F-3FB0-4D3A-A897-28E41D33578C}">
      <dsp:nvSpPr>
        <dsp:cNvPr id="0" name=""/>
        <dsp:cNvSpPr/>
      </dsp:nvSpPr>
      <dsp:spPr>
        <a:xfrm>
          <a:off x="2059831" y="4077654"/>
          <a:ext cx="2314809" cy="1562274"/>
        </a:xfrm>
        <a:prstGeom prst="ellipse">
          <a:avLst/>
        </a:prstGeom>
        <a:solidFill>
          <a:srgbClr val="9937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Outline everyone’s role in customer service</a:t>
          </a:r>
        </a:p>
      </dsp:txBody>
      <dsp:txXfrm>
        <a:off x="2398827" y="4306444"/>
        <a:ext cx="1636817" cy="1104694"/>
      </dsp:txXfrm>
    </dsp:sp>
    <dsp:sp modelId="{8EA63090-3A02-4352-A4C2-9502E0D882B4}">
      <dsp:nvSpPr>
        <dsp:cNvPr id="0" name=""/>
        <dsp:cNvSpPr/>
      </dsp:nvSpPr>
      <dsp:spPr>
        <a:xfrm>
          <a:off x="1263076" y="1472883"/>
          <a:ext cx="2258715" cy="1694860"/>
        </a:xfrm>
        <a:prstGeom prst="ellipse">
          <a:avLst/>
        </a:prstGeom>
        <a:solidFill>
          <a:srgbClr val="53AB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Set and monitor customer service goals</a:t>
          </a:r>
        </a:p>
      </dsp:txBody>
      <dsp:txXfrm>
        <a:off x="1593857" y="1721090"/>
        <a:ext cx="1597153" cy="1198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3FF08-8DE1-41F2-B3CA-B594F0087F76}">
      <dsp:nvSpPr>
        <dsp:cNvPr id="0" name=""/>
        <dsp:cNvSpPr/>
      </dsp:nvSpPr>
      <dsp:spPr>
        <a:xfrm>
          <a:off x="1297" y="0"/>
          <a:ext cx="3372860" cy="4356570"/>
        </a:xfrm>
        <a:prstGeom prst="roundRect">
          <a:avLst>
            <a:gd name="adj" fmla="val 10000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Building capacity of all APS employees on the expectations and standards for customer service</a:t>
          </a:r>
        </a:p>
      </dsp:txBody>
      <dsp:txXfrm>
        <a:off x="1297" y="0"/>
        <a:ext cx="3372860" cy="1306971"/>
      </dsp:txXfrm>
    </dsp:sp>
    <dsp:sp modelId="{4616F14F-04D7-4347-B609-1C7E37D07BE4}">
      <dsp:nvSpPr>
        <dsp:cNvPr id="0" name=""/>
        <dsp:cNvSpPr/>
      </dsp:nvSpPr>
      <dsp:spPr>
        <a:xfrm>
          <a:off x="3627122" y="0"/>
          <a:ext cx="3372860" cy="4356570"/>
        </a:xfrm>
        <a:prstGeom prst="roundRect">
          <a:avLst>
            <a:gd name="adj" fmla="val 10000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bg1"/>
            </a:solidFill>
            <a:latin typeface="Century Gothic" panose="020B0502020202020204" pitchFamily="34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Provide a tool to capture questions, feedback, complaints, and compliments that are measurable. </a:t>
          </a:r>
        </a:p>
      </dsp:txBody>
      <dsp:txXfrm>
        <a:off x="3627122" y="0"/>
        <a:ext cx="3372860" cy="1306971"/>
      </dsp:txXfrm>
    </dsp:sp>
    <dsp:sp modelId="{53CFE23E-1F9F-4F53-B216-76195F6657B5}">
      <dsp:nvSpPr>
        <dsp:cNvPr id="0" name=""/>
        <dsp:cNvSpPr/>
      </dsp:nvSpPr>
      <dsp:spPr>
        <a:xfrm>
          <a:off x="7252947" y="0"/>
          <a:ext cx="3372860" cy="4356570"/>
        </a:xfrm>
        <a:prstGeom prst="roundRect">
          <a:avLst>
            <a:gd name="adj" fmla="val 10000"/>
          </a:avLst>
        </a:prstGeom>
        <a:solidFill>
          <a:srgbClr val="329C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Century Gothic" panose="020B0502020202020204" pitchFamily="34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Communicate with stakeholders on how to utilize the customer service platform</a:t>
          </a:r>
        </a:p>
      </dsp:txBody>
      <dsp:txXfrm>
        <a:off x="7252947" y="0"/>
        <a:ext cx="3372860" cy="13069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C3100-75B3-4C47-BA95-7D0DF63F775E}">
      <dsp:nvSpPr>
        <dsp:cNvPr id="0" name=""/>
        <dsp:cNvSpPr/>
      </dsp:nvSpPr>
      <dsp:spPr>
        <a:xfrm>
          <a:off x="1821673" y="0"/>
          <a:ext cx="7286695" cy="925185"/>
        </a:xfrm>
        <a:prstGeom prst="rect">
          <a:avLst/>
        </a:prstGeom>
        <a:solidFill>
          <a:srgbClr val="E1954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382" tIns="234997" rIns="141382" bIns="23499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Century Gothic" panose="020B0502020202020204" pitchFamily="34" charset="0"/>
            </a:rPr>
            <a:t>Cross department/school site collaboration</a:t>
          </a:r>
        </a:p>
      </dsp:txBody>
      <dsp:txXfrm>
        <a:off x="1821673" y="0"/>
        <a:ext cx="7286695" cy="925185"/>
      </dsp:txXfrm>
    </dsp:sp>
    <dsp:sp modelId="{8020D825-E330-4B93-92C4-302308DA710A}">
      <dsp:nvSpPr>
        <dsp:cNvPr id="0" name=""/>
        <dsp:cNvSpPr/>
      </dsp:nvSpPr>
      <dsp:spPr>
        <a:xfrm>
          <a:off x="0" y="1786"/>
          <a:ext cx="1821673" cy="925185"/>
        </a:xfrm>
        <a:prstGeom prst="rect">
          <a:avLst/>
        </a:prstGeom>
        <a:solidFill>
          <a:srgbClr val="329CB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397" tIns="91388" rIns="96397" bIns="9138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entury Gothic" panose="020B0502020202020204" pitchFamily="34" charset="0"/>
            </a:rPr>
            <a:t>Collaboration</a:t>
          </a:r>
        </a:p>
      </dsp:txBody>
      <dsp:txXfrm>
        <a:off x="0" y="1786"/>
        <a:ext cx="1821673" cy="925185"/>
      </dsp:txXfrm>
    </dsp:sp>
    <dsp:sp modelId="{78D0C5F1-97E5-4474-B896-6FB02A9D1958}">
      <dsp:nvSpPr>
        <dsp:cNvPr id="0" name=""/>
        <dsp:cNvSpPr/>
      </dsp:nvSpPr>
      <dsp:spPr>
        <a:xfrm>
          <a:off x="1821673" y="982482"/>
          <a:ext cx="7286695" cy="925185"/>
        </a:xfrm>
        <a:prstGeom prst="rect">
          <a:avLst/>
        </a:prstGeom>
        <a:solidFill>
          <a:srgbClr val="E1954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382" tIns="234997" rIns="141382" bIns="23499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Simplify the process for the Board of Education (BOE) to connect stakeholders to administration to solve problems</a:t>
          </a:r>
        </a:p>
      </dsp:txBody>
      <dsp:txXfrm>
        <a:off x="1821673" y="982482"/>
        <a:ext cx="7286695" cy="925185"/>
      </dsp:txXfrm>
    </dsp:sp>
    <dsp:sp modelId="{848493A4-0D62-4DC3-B1A7-E8D1A87CECCA}">
      <dsp:nvSpPr>
        <dsp:cNvPr id="0" name=""/>
        <dsp:cNvSpPr/>
      </dsp:nvSpPr>
      <dsp:spPr>
        <a:xfrm>
          <a:off x="0" y="982482"/>
          <a:ext cx="1821673" cy="925185"/>
        </a:xfrm>
        <a:prstGeom prst="rect">
          <a:avLst/>
        </a:prstGeom>
        <a:solidFill>
          <a:srgbClr val="329CB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397" tIns="91388" rIns="96397" bIns="913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Connect</a:t>
          </a:r>
        </a:p>
      </dsp:txBody>
      <dsp:txXfrm>
        <a:off x="0" y="982482"/>
        <a:ext cx="1821673" cy="925185"/>
      </dsp:txXfrm>
    </dsp:sp>
    <dsp:sp modelId="{14A1F5DE-C4A2-4125-918A-5FE0BEB2A51F}">
      <dsp:nvSpPr>
        <dsp:cNvPr id="0" name=""/>
        <dsp:cNvSpPr/>
      </dsp:nvSpPr>
      <dsp:spPr>
        <a:xfrm>
          <a:off x="1821673" y="1963179"/>
          <a:ext cx="7286695" cy="925185"/>
        </a:xfrm>
        <a:prstGeom prst="rect">
          <a:avLst/>
        </a:prstGeom>
        <a:solidFill>
          <a:srgbClr val="E1954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382" tIns="234997" rIns="141382" bIns="23499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Create consistency in expectations around responsiveness across departments/schools</a:t>
          </a:r>
        </a:p>
      </dsp:txBody>
      <dsp:txXfrm>
        <a:off x="1821673" y="1963179"/>
        <a:ext cx="7286695" cy="925185"/>
      </dsp:txXfrm>
    </dsp:sp>
    <dsp:sp modelId="{BDF0F2F1-FB5E-4BE9-A00A-C4041067BE78}">
      <dsp:nvSpPr>
        <dsp:cNvPr id="0" name=""/>
        <dsp:cNvSpPr/>
      </dsp:nvSpPr>
      <dsp:spPr>
        <a:xfrm>
          <a:off x="0" y="1963179"/>
          <a:ext cx="1821673" cy="925185"/>
        </a:xfrm>
        <a:prstGeom prst="rect">
          <a:avLst/>
        </a:prstGeom>
        <a:solidFill>
          <a:srgbClr val="329CB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397" tIns="91388" rIns="96397" bIns="913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Consistency</a:t>
          </a:r>
        </a:p>
      </dsp:txBody>
      <dsp:txXfrm>
        <a:off x="0" y="1963179"/>
        <a:ext cx="1821673" cy="925185"/>
      </dsp:txXfrm>
    </dsp:sp>
    <dsp:sp modelId="{05A773BC-7622-4827-8163-4743BA52E6FD}">
      <dsp:nvSpPr>
        <dsp:cNvPr id="0" name=""/>
        <dsp:cNvSpPr/>
      </dsp:nvSpPr>
      <dsp:spPr>
        <a:xfrm>
          <a:off x="1821673" y="2943875"/>
          <a:ext cx="7286695" cy="925185"/>
        </a:xfrm>
        <a:prstGeom prst="rect">
          <a:avLst/>
        </a:prstGeom>
        <a:solidFill>
          <a:srgbClr val="E1954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382" tIns="234997" rIns="141382" bIns="23499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Develop protocols and consistent processes to ensure a positive customer experience</a:t>
          </a:r>
        </a:p>
      </dsp:txBody>
      <dsp:txXfrm>
        <a:off x="1821673" y="2943875"/>
        <a:ext cx="7286695" cy="925185"/>
      </dsp:txXfrm>
    </dsp:sp>
    <dsp:sp modelId="{C8882269-ED84-4D14-A636-E1EF6BCC539B}">
      <dsp:nvSpPr>
        <dsp:cNvPr id="0" name=""/>
        <dsp:cNvSpPr/>
      </dsp:nvSpPr>
      <dsp:spPr>
        <a:xfrm>
          <a:off x="0" y="2943875"/>
          <a:ext cx="1821673" cy="925185"/>
        </a:xfrm>
        <a:prstGeom prst="rect">
          <a:avLst/>
        </a:prstGeom>
        <a:solidFill>
          <a:srgbClr val="329CB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397" tIns="91388" rIns="96397" bIns="9138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Process</a:t>
          </a:r>
        </a:p>
      </dsp:txBody>
      <dsp:txXfrm>
        <a:off x="0" y="2943875"/>
        <a:ext cx="1821673" cy="925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A00D5-B4C5-4233-A740-A0531F253771}">
      <dsp:nvSpPr>
        <dsp:cNvPr id="0" name=""/>
        <dsp:cNvSpPr/>
      </dsp:nvSpPr>
      <dsp:spPr>
        <a:xfrm>
          <a:off x="0" y="508000"/>
          <a:ext cx="3657906" cy="3657906"/>
        </a:xfrm>
        <a:prstGeom prst="ellipse">
          <a:avLst/>
        </a:prstGeom>
        <a:solidFill>
          <a:srgbClr val="E195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1307" tIns="27940" rIns="201307" bIns="2794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Century Gothic" panose="020B0502020202020204" pitchFamily="34" charset="0"/>
            </a:rPr>
            <a:t>BUILD STRONG RELATIONSHIPS 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b="0" kern="1200" dirty="0">
              <a:solidFill>
                <a:schemeClr val="tx1"/>
              </a:solidFill>
              <a:latin typeface="Century Gothic" panose="020B0502020202020204" pitchFamily="34" charset="0"/>
            </a:rPr>
            <a:t>WITH THEIR STAKEHOLDERS 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Century Gothic" panose="020B0502020202020204" pitchFamily="34" charset="0"/>
            </a:rPr>
            <a:t>(EXTERNAL &amp; INTERNAL)</a:t>
          </a:r>
        </a:p>
      </dsp:txBody>
      <dsp:txXfrm>
        <a:off x="535688" y="1043688"/>
        <a:ext cx="2586530" cy="2586530"/>
      </dsp:txXfrm>
    </dsp:sp>
    <dsp:sp modelId="{6542ED75-6BE0-4ED3-991C-A65062CCA2E7}">
      <dsp:nvSpPr>
        <dsp:cNvPr id="0" name=""/>
        <dsp:cNvSpPr/>
      </dsp:nvSpPr>
      <dsp:spPr>
        <a:xfrm>
          <a:off x="2930508" y="508000"/>
          <a:ext cx="3657906" cy="3657906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1307" tIns="26670" rIns="201307" bIns="26670" numCol="1" spcCol="1270" anchor="ctr" anchorCtr="0">
          <a:noAutofit/>
        </a:bodyPr>
        <a:lstStyle/>
        <a:p>
          <a:pPr marL="0" lvl="0" indent="0" algn="l" defTabSz="92900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90" b="0" kern="1200" dirty="0">
              <a:solidFill>
                <a:schemeClr val="tx1"/>
              </a:solidFill>
              <a:latin typeface="Century Gothic" panose="020B0502020202020204" pitchFamily="34" charset="0"/>
            </a:rPr>
            <a:t>STREAMLINE THEIR PROCESSES SO THAT THEY CAN FOCUS MORE ENERGY ON IMPROVING STUDENT SUCCESS</a:t>
          </a:r>
        </a:p>
      </dsp:txBody>
      <dsp:txXfrm>
        <a:off x="3466196" y="1043688"/>
        <a:ext cx="2586530" cy="2586530"/>
      </dsp:txXfrm>
    </dsp:sp>
    <dsp:sp modelId="{F22A9EE6-97C5-4E72-AAAE-F11973A435E9}">
      <dsp:nvSpPr>
        <dsp:cNvPr id="0" name=""/>
        <dsp:cNvSpPr/>
      </dsp:nvSpPr>
      <dsp:spPr>
        <a:xfrm>
          <a:off x="5856834" y="508000"/>
          <a:ext cx="3657906" cy="3657906"/>
        </a:xfrm>
        <a:prstGeom prst="ellipse">
          <a:avLst/>
        </a:prstGeom>
        <a:solidFill>
          <a:srgbClr val="329C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1307" tIns="27940" rIns="201307" bIns="27940" numCol="1" spcCol="1270" anchor="ctr" anchorCtr="0">
          <a:noAutofit/>
        </a:bodyPr>
        <a:lstStyle/>
        <a:p>
          <a:pPr marL="0" lvl="0" indent="0" algn="l" defTabSz="96456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70" b="0" kern="1200" dirty="0">
              <a:solidFill>
                <a:schemeClr val="tx1"/>
              </a:solidFill>
              <a:latin typeface="Century Gothic" panose="020B0502020202020204" pitchFamily="34" charset="0"/>
            </a:rPr>
            <a:t>MAKE INFORMED DECISIONS THAT ARE DATA-DRIVEN (AND VALUES-DRIVEN)</a:t>
          </a:r>
        </a:p>
        <a:p>
          <a:pPr marL="0" lvl="0" indent="0" algn="l" defTabSz="96456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6392522" y="1043688"/>
        <a:ext cx="2586530" cy="2586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/>
            </a:lvl1pPr>
          </a:lstStyle>
          <a:p>
            <a:fld id="{ED5B6371-A972-1E45-B370-D024908C2CE0}" type="datetimeFigureOut">
              <a:rPr lang="en-US" smtClean="0"/>
              <a:t>7/16/22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/>
            </a:lvl1pPr>
          </a:lstStyle>
          <a:p>
            <a:fld id="{532D2CF7-3297-EE47-B619-B4227848A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5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51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2CF7-3297-EE47-B619-B4227848A6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1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this slide (OA)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4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made some slight copy edits to this slide (OA)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65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29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41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93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24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0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18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7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THE TOTAL # OF EMPLOYEES AT APS? </a:t>
            </a:r>
            <a:r>
              <a:rPr lang="en-US" b="1"/>
              <a:t>PLEASE CONFIRM THE HIGHLIGTED NUMBERS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5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68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1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2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0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– OA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2CF7-3297-EE47-B619-B4227848A6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68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3a9b2fbc4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3a9b2fbc4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Updated – OA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E33A-A466-4E81-9C1C-DD0FD17CA5DF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7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FDDFC-2199-4389-9758-AFD137514674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73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B645-3100-4257-9487-0FBB278A5761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93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1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Blank">
  <p:cSld name="Title, Subtitle and Body 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73533" y="6274823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2"/>
          </p:nvPr>
        </p:nvSpPr>
        <p:spPr>
          <a:xfrm>
            <a:off x="415600" y="1914200"/>
            <a:ext cx="11278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3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44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2 - White">
  <p:cSld name="Cover 02 - Whi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33467"/>
            <a:ext cx="12263069" cy="7245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4840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2 - Blue">
  <p:cSld name="Cover 02 - Blue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33467"/>
            <a:ext cx="12263069" cy="72453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121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3 - White">
  <p:cSld name="Cover 03 - Whi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5201" y="-20367"/>
            <a:ext cx="1926799" cy="68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2457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3 - Blue">
  <p:cSld name="Cover 03 - Blue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5201" y="-20367"/>
            <a:ext cx="1926799" cy="6898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1472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5 - White">
  <p:cSld name="Cover 05 - Whi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>
            <a:alphaModFix/>
          </a:blip>
          <a:srcRect l="41488" t="6445" r="11948" b="16908"/>
          <a:stretch/>
        </p:blipFill>
        <p:spPr>
          <a:xfrm>
            <a:off x="5746834" y="0"/>
            <a:ext cx="644516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678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05 - Blue">
  <p:cSld name="Cover 05 - Blue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ctrTitle"/>
          </p:nvPr>
        </p:nvSpPr>
        <p:spPr>
          <a:xfrm>
            <a:off x="415600" y="1926733"/>
            <a:ext cx="9849600" cy="18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984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967" y="614165"/>
            <a:ext cx="2119400" cy="4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/>
          </a:blip>
          <a:srcRect l="41488" t="6445" r="11948" b="16908"/>
          <a:stretch/>
        </p:blipFill>
        <p:spPr>
          <a:xfrm>
            <a:off x="5746834" y="0"/>
            <a:ext cx="644516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216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99C0-25EA-4040-9F2E-FD9784F159A1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75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 01a" type="tx">
  <p:cSld name="Title and body White 01a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9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avy 01a">
  <p:cSld name="Title and body Navy 01a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51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 01b">
  <p:cSld name="Title and body White 01b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2"/>
          <p:cNvPicPr preferRelativeResize="0"/>
          <p:nvPr/>
        </p:nvPicPr>
        <p:blipFill rotWithShape="1">
          <a:blip r:embed="rId3">
            <a:alphaModFix/>
          </a:blip>
          <a:srcRect l="19" r="29"/>
          <a:stretch/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055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avy 01b">
  <p:cSld name="Title and body Navy 01b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677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 01c">
  <p:cSld name="Title and body White 01c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44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avy 01c">
  <p:cSld name="Title and body Navy 01c">
    <p:bg>
      <p:bgPr>
        <a:solidFill>
          <a:schemeClr val="dk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78366" y="0"/>
            <a:ext cx="3113636" cy="311213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917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hite 01d">
  <p:cSld name="Title and body White 01d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t="19" b="29"/>
          <a:stretch/>
        </p:blipFill>
        <p:spPr>
          <a:xfrm>
            <a:off x="9078366" y="0"/>
            <a:ext cx="3113636" cy="3112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017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avy 01d">
  <p:cSld name="Title and body Navy 01d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t="19" b="29"/>
          <a:stretch/>
        </p:blipFill>
        <p:spPr>
          <a:xfrm>
            <a:off x="9078366" y="0"/>
            <a:ext cx="3113636" cy="311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928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Cream">
  <p:cSld name="Quote Cream">
    <p:bg>
      <p:bgPr>
        <a:solidFill>
          <a:srgbClr val="F9F5F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75591"/>
            <a:ext cx="12192004" cy="634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2630700" y="2394267"/>
            <a:ext cx="678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>
            <a:spLocks noGrp="1"/>
          </p:cNvSpPr>
          <p:nvPr>
            <p:ph type="subTitle" idx="1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2"/>
          </p:nvPr>
        </p:nvSpPr>
        <p:spPr>
          <a:xfrm>
            <a:off x="2740267" y="4313900"/>
            <a:ext cx="64652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333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63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Light Blue">
  <p:cSld name="Quote Light Blue">
    <p:bg>
      <p:bgPr>
        <a:solidFill>
          <a:srgbClr val="C5ED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2630700" y="2394267"/>
            <a:ext cx="678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rgbClr val="666666"/>
              </a:solidFill>
            </a:endParaRPr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1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None/>
              <a:defRPr sz="1067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2"/>
          </p:nvPr>
        </p:nvSpPr>
        <p:spPr>
          <a:xfrm>
            <a:off x="2740267" y="4313900"/>
            <a:ext cx="64652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333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5591"/>
            <a:ext cx="12192004" cy="634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7AA9-4627-4FF2-A70B-78B801ED5A19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42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vy">
  <p:cSld name="Quote Navy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75591"/>
            <a:ext cx="12192004" cy="634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630700" y="2394267"/>
            <a:ext cx="678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740267" y="4313900"/>
            <a:ext cx="64652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1000"/>
              <a:buNone/>
              <a:defRPr sz="1333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72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vy 1">
  <p:cSld name="Quote Navy 1">
    <p:bg>
      <p:bgPr>
        <a:solidFill>
          <a:srgbClr val="F9F5F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75591"/>
            <a:ext cx="12192004" cy="634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2630700" y="961000"/>
            <a:ext cx="678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1"/>
          </p:nvPr>
        </p:nvSpPr>
        <p:spPr>
          <a:xfrm>
            <a:off x="2503933" y="4958000"/>
            <a:ext cx="36196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2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>
            <a:spLocks noGrp="1"/>
          </p:cNvSpPr>
          <p:nvPr>
            <p:ph type="pic" idx="3"/>
          </p:nvPr>
        </p:nvSpPr>
        <p:spPr>
          <a:xfrm>
            <a:off x="3060733" y="2142833"/>
            <a:ext cx="2506000" cy="250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7" name="Google Shape;137;p21"/>
          <p:cNvSpPr>
            <a:spLocks noGrp="1"/>
          </p:cNvSpPr>
          <p:nvPr>
            <p:ph type="pic" idx="4"/>
          </p:nvPr>
        </p:nvSpPr>
        <p:spPr>
          <a:xfrm>
            <a:off x="6680337" y="2142833"/>
            <a:ext cx="2506000" cy="250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8" name="Google Shape;138;p21"/>
          <p:cNvSpPr txBox="1">
            <a:spLocks noGrp="1"/>
          </p:cNvSpPr>
          <p:nvPr>
            <p:ph type="subTitle" idx="5"/>
          </p:nvPr>
        </p:nvSpPr>
        <p:spPr>
          <a:xfrm>
            <a:off x="6123533" y="4958000"/>
            <a:ext cx="36196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858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White 02a">
  <p:cSld name="Title, Subtitle and Body White 02a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73533" y="6274823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1201" y="0"/>
            <a:ext cx="3780799" cy="376786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2"/>
          </p:nvPr>
        </p:nvSpPr>
        <p:spPr>
          <a:xfrm>
            <a:off x="415600" y="1914184"/>
            <a:ext cx="11360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3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50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Navy 02a">
  <p:cSld name="Title, Subtitle and Body Navy 02a">
    <p:bg>
      <p:bgPr>
        <a:solidFill>
          <a:schemeClr val="dk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1201" y="0"/>
            <a:ext cx="3780799" cy="376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415600" y="1914184"/>
            <a:ext cx="11360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2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5" name="Google Shape;155;p23"/>
          <p:cNvSpPr txBox="1">
            <a:spLocks noGrp="1"/>
          </p:cNvSpPr>
          <p:nvPr>
            <p:ph type="subTitle" idx="3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48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White 02b">
  <p:cSld name="Title, Subtitle and Body White 02b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1573533" y="6274823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417667" y="3083667"/>
            <a:ext cx="3780799" cy="376786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2"/>
          </p:nvPr>
        </p:nvSpPr>
        <p:spPr>
          <a:xfrm>
            <a:off x="415600" y="1914184"/>
            <a:ext cx="11360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3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27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Navy 02b">
  <p:cSld name="Title, Subtitle and Body Navy 02b">
    <p:bg>
      <p:bgPr>
        <a:solidFill>
          <a:schemeClr val="dk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8417667" y="3083667"/>
            <a:ext cx="3780799" cy="376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415600" y="6377525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415600" y="1914184"/>
            <a:ext cx="11360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2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3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687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Blank 1">
  <p:cSld name="Title, Subtitle and Body Blank 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 rotWithShape="1">
          <a:blip r:embed="rId2">
            <a:alphaModFix/>
          </a:blip>
          <a:srcRect r="3772"/>
          <a:stretch/>
        </p:blipFill>
        <p:spPr>
          <a:xfrm rot="10800000">
            <a:off x="0" y="2"/>
            <a:ext cx="41558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1573533" y="6274823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4726233" y="2295067"/>
            <a:ext cx="81148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2"/>
          </p:nvPr>
        </p:nvSpPr>
        <p:spPr>
          <a:xfrm>
            <a:off x="4726233" y="2984500"/>
            <a:ext cx="6540400" cy="32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161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Navy Blank">
  <p:cSld name="Title, Subtitle and Body Navy Blank">
    <p:bg>
      <p:bgPr>
        <a:solidFill>
          <a:schemeClr val="dk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415600" y="1914200"/>
            <a:ext cx="11278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2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69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Body Navy Blank 1">
  <p:cSld name="Title, Subtitle and Body Navy Blank 1">
    <p:bg>
      <p:bgPr>
        <a:solidFill>
          <a:srgbClr val="C5ED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0" y="10667"/>
            <a:ext cx="5621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8" name="Google Shape;188;p2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5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415600" y="1914200"/>
            <a:ext cx="11278800" cy="4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2"/>
          </p:nvPr>
        </p:nvSpPr>
        <p:spPr>
          <a:xfrm>
            <a:off x="415600" y="1177367"/>
            <a:ext cx="1136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3" name="Google Shape;193;p28"/>
          <p:cNvSpPr txBox="1">
            <a:spLocks noGrp="1"/>
          </p:cNvSpPr>
          <p:nvPr>
            <p:ph type="subTitle" idx="3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28"/>
          <p:cNvGrpSpPr/>
          <p:nvPr/>
        </p:nvGrpSpPr>
        <p:grpSpPr>
          <a:xfrm>
            <a:off x="4896932" y="4035901"/>
            <a:ext cx="7295069" cy="2822103"/>
            <a:chOff x="3672699" y="3026925"/>
            <a:chExt cx="5471302" cy="2116577"/>
          </a:xfrm>
        </p:grpSpPr>
        <p:pic>
          <p:nvPicPr>
            <p:cNvPr id="195" name="Google Shape;195;p28"/>
            <p:cNvPicPr preferRelativeResize="0"/>
            <p:nvPr/>
          </p:nvPicPr>
          <p:blipFill rotWithShape="1">
            <a:blip r:embed="rId3">
              <a:alphaModFix amt="10000"/>
            </a:blip>
            <a:srcRect l="49" r="49"/>
            <a:stretch/>
          </p:blipFill>
          <p:spPr>
            <a:xfrm rot="5400000">
              <a:off x="7027423" y="3026925"/>
              <a:ext cx="2116577" cy="2116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8"/>
            <p:cNvPicPr preferRelativeResize="0"/>
            <p:nvPr/>
          </p:nvPicPr>
          <p:blipFill rotWithShape="1">
            <a:blip r:embed="rId3">
              <a:alphaModFix amt="10000"/>
            </a:blip>
            <a:srcRect l="49" r="49"/>
            <a:stretch/>
          </p:blipFill>
          <p:spPr>
            <a:xfrm rot="10800000">
              <a:off x="5789273" y="3026925"/>
              <a:ext cx="2116577" cy="2116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8"/>
            <p:cNvPicPr preferRelativeResize="0"/>
            <p:nvPr/>
          </p:nvPicPr>
          <p:blipFill rotWithShape="1">
            <a:blip r:embed="rId3">
              <a:alphaModFix amt="10000"/>
            </a:blip>
            <a:srcRect l="49" r="49"/>
            <a:stretch/>
          </p:blipFill>
          <p:spPr>
            <a:xfrm rot="5400000">
              <a:off x="3672698" y="3026925"/>
              <a:ext cx="2116577" cy="211657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66231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Title and Subtitle White 01b">
  <p:cSld name="Image with Title and Subtitle White 01b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1573533" y="6274823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None/>
              <a:defRPr sz="1067">
                <a:solidFill>
                  <a:srgbClr val="9999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>
            <a:spLocks noGrp="1"/>
          </p:cNvSpPr>
          <p:nvPr>
            <p:ph type="pic" idx="2"/>
          </p:nvPr>
        </p:nvSpPr>
        <p:spPr>
          <a:xfrm>
            <a:off x="5594333" y="333633"/>
            <a:ext cx="6326800" cy="5884000"/>
          </a:xfrm>
          <a:prstGeom prst="roundRect">
            <a:avLst>
              <a:gd name="adj" fmla="val 7646"/>
            </a:avLst>
          </a:prstGeom>
          <a:noFill/>
          <a:ln>
            <a:noFill/>
          </a:ln>
        </p:spPr>
      </p:sp>
      <p:sp>
        <p:nvSpPr>
          <p:cNvPr id="203" name="Google Shape;203;p29"/>
          <p:cNvSpPr txBox="1">
            <a:spLocks noGrp="1"/>
          </p:cNvSpPr>
          <p:nvPr>
            <p:ph type="title"/>
          </p:nvPr>
        </p:nvSpPr>
        <p:spPr>
          <a:xfrm>
            <a:off x="342200" y="2390700"/>
            <a:ext cx="5440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3"/>
          </p:nvPr>
        </p:nvSpPr>
        <p:spPr>
          <a:xfrm>
            <a:off x="342200" y="3154300"/>
            <a:ext cx="5440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 sz="17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1902" y="1"/>
            <a:ext cx="2180103" cy="217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121751" y="4685367"/>
            <a:ext cx="2180103" cy="2172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8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0CF4-067E-4C1C-8CAD-89A82BCB0182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84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Title and Subtitle Navy 01b">
  <p:cSld name="Image with Title and Subtitle Navy 01b">
    <p:bg>
      <p:bgPr>
        <a:solidFill>
          <a:schemeClr val="dk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415600" y="6377523"/>
            <a:ext cx="1070403" cy="2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>
            <a:spLocks noGrp="1"/>
          </p:cNvSpPr>
          <p:nvPr>
            <p:ph type="pic" idx="2"/>
          </p:nvPr>
        </p:nvSpPr>
        <p:spPr>
          <a:xfrm>
            <a:off x="5594333" y="333633"/>
            <a:ext cx="6326800" cy="5884000"/>
          </a:xfrm>
          <a:prstGeom prst="roundRect">
            <a:avLst>
              <a:gd name="adj" fmla="val 7646"/>
            </a:avLst>
          </a:prstGeom>
          <a:noFill/>
          <a:ln>
            <a:noFill/>
          </a:ln>
        </p:spPr>
      </p:sp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342200" y="2390700"/>
            <a:ext cx="5440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subTitle" idx="1"/>
          </p:nvPr>
        </p:nvSpPr>
        <p:spPr>
          <a:xfrm>
            <a:off x="342200" y="3154300"/>
            <a:ext cx="5440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 sz="17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1902" y="1"/>
            <a:ext cx="2180103" cy="217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121751" y="4685367"/>
            <a:ext cx="2180103" cy="2172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2EBE9"/>
                </a:solidFill>
              </a:defRPr>
            </a:lvl1pPr>
            <a:lvl2pPr lvl="1" rtl="0">
              <a:buNone/>
              <a:defRPr>
                <a:solidFill>
                  <a:srgbClr val="F2EBE9"/>
                </a:solidFill>
              </a:defRPr>
            </a:lvl2pPr>
            <a:lvl3pPr lvl="2" rtl="0">
              <a:buNone/>
              <a:defRPr>
                <a:solidFill>
                  <a:srgbClr val="F2EBE9"/>
                </a:solidFill>
              </a:defRPr>
            </a:lvl3pPr>
            <a:lvl4pPr lvl="3" rtl="0">
              <a:buNone/>
              <a:defRPr>
                <a:solidFill>
                  <a:srgbClr val="F2EBE9"/>
                </a:solidFill>
              </a:defRPr>
            </a:lvl4pPr>
            <a:lvl5pPr lvl="4" rtl="0">
              <a:buNone/>
              <a:defRPr>
                <a:solidFill>
                  <a:srgbClr val="F2EBE9"/>
                </a:solidFill>
              </a:defRPr>
            </a:lvl5pPr>
            <a:lvl6pPr lvl="5" rtl="0">
              <a:buNone/>
              <a:defRPr>
                <a:solidFill>
                  <a:srgbClr val="F2EBE9"/>
                </a:solidFill>
              </a:defRPr>
            </a:lvl6pPr>
            <a:lvl7pPr lvl="6" rtl="0">
              <a:buNone/>
              <a:defRPr>
                <a:solidFill>
                  <a:srgbClr val="F2EBE9"/>
                </a:solidFill>
              </a:defRPr>
            </a:lvl7pPr>
            <a:lvl8pPr lvl="7" rtl="0">
              <a:buNone/>
              <a:defRPr>
                <a:solidFill>
                  <a:srgbClr val="F2EBE9"/>
                </a:solidFill>
              </a:defRPr>
            </a:lvl8pPr>
            <a:lvl9pPr lvl="8" rtl="0">
              <a:buNone/>
              <a:defRPr>
                <a:solidFill>
                  <a:srgbClr val="F2EBE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5" name="Google Shape;215;p30"/>
          <p:cNvSpPr txBox="1">
            <a:spLocks noGrp="1"/>
          </p:cNvSpPr>
          <p:nvPr>
            <p:ph type="subTitle" idx="3"/>
          </p:nvPr>
        </p:nvSpPr>
        <p:spPr>
          <a:xfrm>
            <a:off x="1573533" y="6271500"/>
            <a:ext cx="5480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EBE9"/>
              </a:buClr>
              <a:buSzPts val="800"/>
              <a:buNone/>
              <a:defRPr sz="1067">
                <a:solidFill>
                  <a:srgbClr val="F2EBE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018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lue 3">
  <p:cSld name="Cover blu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ctrTitle"/>
          </p:nvPr>
        </p:nvSpPr>
        <p:spPr>
          <a:xfrm>
            <a:off x="514601" y="1378333"/>
            <a:ext cx="941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Georgia"/>
              <a:buNone/>
              <a:defRPr sz="60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ubTitle" idx="1"/>
          </p:nvPr>
        </p:nvSpPr>
        <p:spPr>
          <a:xfrm>
            <a:off x="514603" y="4164400"/>
            <a:ext cx="914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1"/>
          <p:cNvSpPr/>
          <p:nvPr/>
        </p:nvSpPr>
        <p:spPr>
          <a:xfrm>
            <a:off x="370367" y="255333"/>
            <a:ext cx="3229600" cy="9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8347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body 6">
  <p:cSld name="Header bod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609600" y="878567"/>
            <a:ext cx="10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body" idx="1"/>
          </p:nvPr>
        </p:nvSpPr>
        <p:spPr>
          <a:xfrm>
            <a:off x="609700" y="1821833"/>
            <a:ext cx="10889600" cy="4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235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body">
  <p:cSld name="Header bod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609600" y="878567"/>
            <a:ext cx="108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609700" y="1821833"/>
            <a:ext cx="10889600" cy="4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711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Quote 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/>
          <p:nvPr/>
        </p:nvSpPr>
        <p:spPr>
          <a:xfrm>
            <a:off x="241400" y="255000"/>
            <a:ext cx="11709200" cy="6348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4"/>
          <p:cNvSpPr/>
          <p:nvPr/>
        </p:nvSpPr>
        <p:spPr>
          <a:xfrm>
            <a:off x="178367" y="153000"/>
            <a:ext cx="1332400" cy="116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67" y="-312833"/>
            <a:ext cx="1438000" cy="31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923333" y="1202233"/>
            <a:ext cx="10548400" cy="47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Georgia"/>
              <a:buNone/>
              <a:defRPr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661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photo">
  <p:cSld name="Split photo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>
            <a:spLocks noGrp="1"/>
          </p:cNvSpPr>
          <p:nvPr>
            <p:ph type="pic" idx="2"/>
          </p:nvPr>
        </p:nvSpPr>
        <p:spPr>
          <a:xfrm>
            <a:off x="6096000" y="8233"/>
            <a:ext cx="61244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631600" y="1644233"/>
            <a:ext cx="5116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5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1"/>
          </p:nvPr>
        </p:nvSpPr>
        <p:spPr>
          <a:xfrm>
            <a:off x="631600" y="3737433"/>
            <a:ext cx="511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532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 type="titleOnly">
  <p:cSld name="Head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609600" y="878567"/>
            <a:ext cx="981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483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6675900" y="2599200"/>
            <a:ext cx="5202000" cy="16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239" name="Google Shape;239;p37"/>
          <p:cNvCxnSpPr/>
          <p:nvPr/>
        </p:nvCxnSpPr>
        <p:spPr>
          <a:xfrm>
            <a:off x="6096000" y="2599200"/>
            <a:ext cx="0" cy="1659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0" name="Google Shape;24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3734" y="2852184"/>
            <a:ext cx="4351133" cy="1153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777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4430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5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25DF-A105-40D3-8CCE-B8810D27B2D9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719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>
            <a:spLocks noGrp="1"/>
          </p:cNvSpPr>
          <p:nvPr>
            <p:ph type="sldNum" idx="12"/>
          </p:nvPr>
        </p:nvSpPr>
        <p:spPr>
          <a:xfrm>
            <a:off x="11409045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594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D145-76B5-4755-8503-65E4DDFD26CB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1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A0F6-A22F-48A4-B4F5-996044886589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5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F084-2FE6-47A1-9FF0-976564876344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1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CC9-CA6F-4864-94A3-7B74380B50AE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4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E71F9-803A-46EC-A691-F3004A180A5C}" type="datetime1">
              <a:rPr lang="en-US" smtClean="0"/>
              <a:t>7/16/22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7EE7-DA63-2840-8487-4AA5E8C5AE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ra SemiBold"/>
              <a:buNone/>
              <a:defRPr sz="2000">
                <a:solidFill>
                  <a:schemeClr val="dk2"/>
                </a:solidFill>
                <a:latin typeface="Lora SemiBold"/>
                <a:ea typeface="Lora SemiBold"/>
                <a:cs typeface="Lora SemiBold"/>
                <a:sym typeface="Lor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67">
                <a:solidFill>
                  <a:srgbClr val="999999"/>
                </a:solidFill>
              </a:defRPr>
            </a:lvl1pPr>
            <a:lvl2pPr lvl="1" algn="r" rtl="0">
              <a:buNone/>
              <a:defRPr sz="1067">
                <a:solidFill>
                  <a:srgbClr val="999999"/>
                </a:solidFill>
              </a:defRPr>
            </a:lvl2pPr>
            <a:lvl3pPr lvl="2" algn="r" rtl="0">
              <a:buNone/>
              <a:defRPr sz="1067">
                <a:solidFill>
                  <a:srgbClr val="999999"/>
                </a:solidFill>
              </a:defRPr>
            </a:lvl3pPr>
            <a:lvl4pPr lvl="3" algn="r" rtl="0">
              <a:buNone/>
              <a:defRPr sz="1067">
                <a:solidFill>
                  <a:srgbClr val="999999"/>
                </a:solidFill>
              </a:defRPr>
            </a:lvl4pPr>
            <a:lvl5pPr lvl="4" algn="r" rtl="0">
              <a:buNone/>
              <a:defRPr sz="1067">
                <a:solidFill>
                  <a:srgbClr val="999999"/>
                </a:solidFill>
              </a:defRPr>
            </a:lvl5pPr>
            <a:lvl6pPr lvl="5" algn="r" rtl="0">
              <a:buNone/>
              <a:defRPr sz="1067">
                <a:solidFill>
                  <a:srgbClr val="999999"/>
                </a:solidFill>
              </a:defRPr>
            </a:lvl6pPr>
            <a:lvl7pPr lvl="6" algn="r" rtl="0">
              <a:buNone/>
              <a:defRPr sz="1067">
                <a:solidFill>
                  <a:srgbClr val="999999"/>
                </a:solidFill>
              </a:defRPr>
            </a:lvl7pPr>
            <a:lvl8pPr lvl="7" algn="r" rtl="0">
              <a:buNone/>
              <a:defRPr sz="1067">
                <a:solidFill>
                  <a:srgbClr val="999999"/>
                </a:solidFill>
              </a:defRPr>
            </a:lvl8pPr>
            <a:lvl9pPr lvl="8" algn="r" rtl="0">
              <a:buNone/>
              <a:defRPr sz="1067"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865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3.png"/><Relationship Id="rId5" Type="http://schemas.openxmlformats.org/officeDocument/2006/relationships/diagramData" Target="../diagrams/data3.xml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8.pn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8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F64C75-340E-064C-A9F3-B998A05996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92FDFA-A9F8-4C0A-ADBE-A9748A39F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10" t="14128" r="66210" b="9822"/>
          <a:stretch/>
        </p:blipFill>
        <p:spPr>
          <a:xfrm>
            <a:off x="7282735" y="730815"/>
            <a:ext cx="3552371" cy="4528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Google Shape;502;p81">
            <a:extLst>
              <a:ext uri="{FF2B5EF4-FFF2-40B4-BE49-F238E27FC236}">
                <a16:creationId xmlns:a16="http://schemas.microsoft.com/office/drawing/2014/main" id="{5966674F-D5E6-62AD-1C55-A7FB0B2237F7}"/>
              </a:ext>
            </a:extLst>
          </p:cNvPr>
          <p:cNvSpPr txBox="1">
            <a:spLocks/>
          </p:cNvSpPr>
          <p:nvPr/>
        </p:nvSpPr>
        <p:spPr>
          <a:xfrm>
            <a:off x="226424" y="2629976"/>
            <a:ext cx="6841125" cy="12274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The Future of School Districts is Superior Customer Service</a:t>
            </a:r>
            <a:endParaRPr lang="en-US" sz="3600" b="1" dirty="0">
              <a:latin typeface="Lora"/>
              <a:ea typeface="Lora"/>
              <a:cs typeface="Lora"/>
              <a:sym typeface="Lor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buSzPts val="990"/>
            </a:pPr>
            <a:endParaRPr lang="en-US" sz="30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" name="Google Shape;503;p81">
            <a:extLst>
              <a:ext uri="{FF2B5EF4-FFF2-40B4-BE49-F238E27FC236}">
                <a16:creationId xmlns:a16="http://schemas.microsoft.com/office/drawing/2014/main" id="{538815C7-1E95-7D60-4465-22511E902F40}"/>
              </a:ext>
            </a:extLst>
          </p:cNvPr>
          <p:cNvSpPr txBox="1">
            <a:spLocks/>
          </p:cNvSpPr>
          <p:nvPr/>
        </p:nvSpPr>
        <p:spPr>
          <a:xfrm>
            <a:off x="226425" y="3691773"/>
            <a:ext cx="6326700" cy="4228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b="1" dirty="0">
                <a:latin typeface="Century Gothic" panose="020B0502020202020204" pitchFamily="34" charset="0"/>
                <a:cs typeface="Arial" panose="020B0604020202020204" pitchFamily="34" charset="0"/>
              </a:rPr>
              <a:t>A conversation with Atlanta Public Schools (APS)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7429F-3486-67CC-FAB7-F0E14CCCE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17" y="5582309"/>
            <a:ext cx="1932599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57EE7-DA63-2840-8487-4AA5E8C5AE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7120F-26A7-4ACD-B16F-64D9E588A251}"/>
              </a:ext>
            </a:extLst>
          </p:cNvPr>
          <p:cNvSpPr txBox="1"/>
          <p:nvPr/>
        </p:nvSpPr>
        <p:spPr>
          <a:xfrm>
            <a:off x="2284786" y="200611"/>
            <a:ext cx="630380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APS </a:t>
            </a:r>
            <a:r>
              <a:rPr kumimoji="0" lang="en-US" altLang="ko-KR" sz="4400" b="1" u="none" strike="noStrike" kern="120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Let’s Talk!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34" charset="-127"/>
                <a:cs typeface="Arial" pitchFamily="34" charset="0"/>
              </a:rPr>
              <a:t>Goals: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329CBA"/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7A4D8D-E242-44E3-B1F5-ECF8A07B2A61}"/>
              </a:ext>
            </a:extLst>
          </p:cNvPr>
          <p:cNvSpPr txBox="1"/>
          <p:nvPr/>
        </p:nvSpPr>
        <p:spPr>
          <a:xfrm>
            <a:off x="3912123" y="6073204"/>
            <a:ext cx="304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329CBA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Listen. Learn. Lead.</a:t>
            </a:r>
          </a:p>
        </p:txBody>
      </p:sp>
      <p:graphicFrame>
        <p:nvGraphicFramePr>
          <p:cNvPr id="35" name="Diagram 31">
            <a:extLst>
              <a:ext uri="{FF2B5EF4-FFF2-40B4-BE49-F238E27FC236}">
                <a16:creationId xmlns:a16="http://schemas.microsoft.com/office/drawing/2014/main" id="{F325417D-6BB9-045E-D6BC-349916E8FD24}"/>
              </a:ext>
            </a:extLst>
          </p:cNvPr>
          <p:cNvGraphicFramePr/>
          <p:nvPr/>
        </p:nvGraphicFramePr>
        <p:xfrm>
          <a:off x="1091433" y="1493576"/>
          <a:ext cx="9108369" cy="3870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AEF8BB9-9D86-432D-92AB-F5622503E9F7}"/>
              </a:ext>
            </a:extLst>
          </p:cNvPr>
          <p:cNvGrpSpPr/>
          <p:nvPr/>
        </p:nvGrpSpPr>
        <p:grpSpPr>
          <a:xfrm>
            <a:off x="9627454" y="235670"/>
            <a:ext cx="2468025" cy="4403105"/>
            <a:chOff x="9627454" y="348792"/>
            <a:chExt cx="2468025" cy="44031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BB19B6D-9BC9-4E30-B9E5-4E06C8DABB30}"/>
                </a:ext>
              </a:extLst>
            </p:cNvPr>
            <p:cNvGrpSpPr/>
            <p:nvPr/>
          </p:nvGrpSpPr>
          <p:grpSpPr>
            <a:xfrm>
              <a:off x="10347657" y="348792"/>
              <a:ext cx="1747822" cy="948581"/>
              <a:chOff x="4866149" y="431818"/>
              <a:chExt cx="2842052" cy="1984506"/>
            </a:xfrm>
          </p:grpSpPr>
          <p:pic>
            <p:nvPicPr>
              <p:cNvPr id="17" name="Picture 1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E206828-87A8-4140-A199-809F32642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66149" y="431818"/>
                <a:ext cx="2143125" cy="1984506"/>
              </a:xfrm>
              <a:prstGeom prst="rect">
                <a:avLst/>
              </a:prstGeom>
            </p:spPr>
          </p:pic>
          <p:pic>
            <p:nvPicPr>
              <p:cNvPr id="18" name="Picture 17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9D9BBED6-B16C-45AB-8E05-7AC5540DA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10346" y="1752206"/>
                <a:ext cx="1397855" cy="215997"/>
              </a:xfrm>
              <a:prstGeom prst="rect">
                <a:avLst/>
              </a:prstGeom>
            </p:spPr>
          </p:pic>
        </p:grpSp>
        <p:pic>
          <p:nvPicPr>
            <p:cNvPr id="24" name="Google Shape;102;p1" descr="holding_iphone.psd">
              <a:extLst>
                <a:ext uri="{FF2B5EF4-FFF2-40B4-BE49-F238E27FC236}">
                  <a16:creationId xmlns:a16="http://schemas.microsoft.com/office/drawing/2014/main" id="{DDC7D4DA-E014-42BB-AF5F-61B17AA5F80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627454" y="1094297"/>
              <a:ext cx="2468025" cy="3657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085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895118-C729-4E8F-B03A-76C7D67B2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8744" y="1463658"/>
            <a:ext cx="9518924" cy="43601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2000" b="1" dirty="0">
                <a:ln/>
                <a:solidFill>
                  <a:srgbClr val="329CBA"/>
                </a:solidFill>
                <a:latin typeface="Century Gothic" panose="020B0502020202020204" pitchFamily="34" charset="0"/>
              </a:rPr>
              <a:t>SUPPORTS DISTRICTS WITH A FOCUS ON THE CUSTOMER EXPERIENCE…</a:t>
            </a:r>
          </a:p>
          <a:p>
            <a:endParaRPr lang="en-US" b="1" dirty="0">
              <a:ln/>
              <a:solidFill>
                <a:srgbClr val="329CBA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AED3E17-7A53-40F3-B85B-3746A08C6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913409"/>
              </p:ext>
            </p:extLst>
          </p:nvPr>
        </p:nvGraphicFramePr>
        <p:xfrm>
          <a:off x="1148743" y="1899671"/>
          <a:ext cx="9518924" cy="467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1E68823-FDE2-471C-859D-D884531CB5F1}"/>
              </a:ext>
            </a:extLst>
          </p:cNvPr>
          <p:cNvSpPr txBox="1"/>
          <p:nvPr/>
        </p:nvSpPr>
        <p:spPr>
          <a:xfrm>
            <a:off x="3628509" y="149084"/>
            <a:ext cx="45593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Why Let’s Talk</a:t>
            </a:r>
            <a:endParaRPr lang="ko-KR" altLang="en-US" sz="48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70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E6E99-217B-A14F-B2C9-F3A2F401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F8501-697A-FE42-A7ED-135A2CE28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8B037-B9FF-4965-ADE1-3BCC6D0E44AA}"/>
              </a:ext>
            </a:extLst>
          </p:cNvPr>
          <p:cNvSpPr txBox="1"/>
          <p:nvPr/>
        </p:nvSpPr>
        <p:spPr>
          <a:xfrm>
            <a:off x="87571" y="302626"/>
            <a:ext cx="1202822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Unified Inbox. Unified Community.</a:t>
            </a:r>
            <a:endParaRPr lang="ko-KR" altLang="en-US" sz="44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7" name="Google Shape;643;p94">
            <a:extLst>
              <a:ext uri="{FF2B5EF4-FFF2-40B4-BE49-F238E27FC236}">
                <a16:creationId xmlns:a16="http://schemas.microsoft.com/office/drawing/2014/main" id="{805D3011-CA9F-15D8-28F2-CBE6555EC245}"/>
              </a:ext>
            </a:extLst>
          </p:cNvPr>
          <p:cNvSpPr txBox="1">
            <a:spLocks/>
          </p:cNvSpPr>
          <p:nvPr/>
        </p:nvSpPr>
        <p:spPr>
          <a:xfrm>
            <a:off x="324779" y="1249441"/>
            <a:ext cx="6859792" cy="502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Let’s Talk!</a:t>
            </a:r>
            <a:r>
              <a:rPr lang="en-US" sz="2400" b="1" kern="0" dirty="0">
                <a:solidFill>
                  <a:srgbClr val="000000"/>
                </a:solidFill>
              </a:rPr>
              <a:t> helps Atlanta Public Schools: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Automate and simplify internal and external communications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Identify problems before they become crises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Improve equity and access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 community trust and support</a:t>
            </a:r>
          </a:p>
          <a:p>
            <a:pPr lvl="0" indent="-304800" defTabSz="914400"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en-US" sz="2000" kern="0" dirty="0">
                <a:solidFill>
                  <a:srgbClr val="000000"/>
                </a:solidFill>
              </a:rPr>
              <a:t>Instantly connect our educational community to APS decision-makers </a:t>
            </a:r>
          </a:p>
          <a:p>
            <a:pPr indent="-304800" defTabSz="914400">
              <a:spcBef>
                <a:spcPts val="1200"/>
              </a:spcBef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connectivity and accountability in one location that other forms of communication do not allow (i.e., phone, email, online submissions, and/or social media)</a:t>
            </a:r>
          </a:p>
          <a:p>
            <a:pPr lvl="0" indent="-304800" defTabSz="91440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</a:pPr>
            <a:endParaRPr lang="en-US" sz="1800" kern="0" dirty="0">
              <a:solidFill>
                <a:srgbClr val="000000"/>
              </a:solidFill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Google Shape;644;p94">
            <a:extLst>
              <a:ext uri="{FF2B5EF4-FFF2-40B4-BE49-F238E27FC236}">
                <a16:creationId xmlns:a16="http://schemas.microsoft.com/office/drawing/2014/main" id="{1389A475-23C6-6882-FDBD-DD113F7A51C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5150" y="1789094"/>
            <a:ext cx="5200650" cy="3279812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1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4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875" y="5995349"/>
            <a:ext cx="888346" cy="365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2B3B41-F846-9792-5516-7B985282DBE3}"/>
              </a:ext>
            </a:extLst>
          </p:cNvPr>
          <p:cNvSpPr txBox="1"/>
          <p:nvPr/>
        </p:nvSpPr>
        <p:spPr>
          <a:xfrm>
            <a:off x="1080486" y="383810"/>
            <a:ext cx="8940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ea typeface="Lora"/>
                <a:cs typeface="Arial" pitchFamily="34" charset="0"/>
                <a:sym typeface="Lora"/>
              </a:rPr>
              <a:t>The Customer Service Experience delivered…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955EC-BE43-77C5-60CF-C2C8164085FE}"/>
              </a:ext>
            </a:extLst>
          </p:cNvPr>
          <p:cNvGrpSpPr/>
          <p:nvPr/>
        </p:nvGrpSpPr>
        <p:grpSpPr>
          <a:xfrm>
            <a:off x="2369910" y="2016060"/>
            <a:ext cx="7452180" cy="3979289"/>
            <a:chOff x="2426031" y="2016060"/>
            <a:chExt cx="7452180" cy="3979289"/>
          </a:xfrm>
        </p:grpSpPr>
        <p:grpSp>
          <p:nvGrpSpPr>
            <p:cNvPr id="11" name="Google Shape;595;p90">
              <a:extLst>
                <a:ext uri="{FF2B5EF4-FFF2-40B4-BE49-F238E27FC236}">
                  <a16:creationId xmlns:a16="http://schemas.microsoft.com/office/drawing/2014/main" id="{043364EF-5C0C-FA3C-D40F-E04031440542}"/>
                </a:ext>
              </a:extLst>
            </p:cNvPr>
            <p:cNvGrpSpPr/>
            <p:nvPr/>
          </p:nvGrpSpPr>
          <p:grpSpPr>
            <a:xfrm>
              <a:off x="2426031" y="2016060"/>
              <a:ext cx="4572000" cy="1828800"/>
              <a:chOff x="914400" y="1274875"/>
              <a:chExt cx="4572000" cy="18288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" name="Google Shape;596;p90">
                <a:extLst>
                  <a:ext uri="{FF2B5EF4-FFF2-40B4-BE49-F238E27FC236}">
                    <a16:creationId xmlns:a16="http://schemas.microsoft.com/office/drawing/2014/main" id="{F0571DF6-23CA-ACBD-9428-C94AEDCC435E}"/>
                  </a:ext>
                </a:extLst>
              </p:cNvPr>
              <p:cNvSpPr/>
              <p:nvPr/>
            </p:nvSpPr>
            <p:spPr>
              <a:xfrm>
                <a:off x="914400" y="1274875"/>
                <a:ext cx="4572000" cy="1828800"/>
              </a:xfrm>
              <a:prstGeom prst="roundRect">
                <a:avLst>
                  <a:gd name="adj" fmla="val 13492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597;p90">
                <a:extLst>
                  <a:ext uri="{FF2B5EF4-FFF2-40B4-BE49-F238E27FC236}">
                    <a16:creationId xmlns:a16="http://schemas.microsoft.com/office/drawing/2014/main" id="{C158A328-42A0-866D-FB98-A25CB5D08481}"/>
                  </a:ext>
                </a:extLst>
              </p:cNvPr>
              <p:cNvSpPr txBox="1"/>
              <p:nvPr/>
            </p:nvSpPr>
            <p:spPr>
              <a:xfrm>
                <a:off x="1100438" y="1389926"/>
                <a:ext cx="4202100" cy="16157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73152" indent="-73152" defTabSz="914400"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600" b="1" kern="0" dirty="0">
                    <a:latin typeface="Lora"/>
                    <a:ea typeface="Lora"/>
                    <a:cs typeface="Lora"/>
                    <a:sym typeface="Lora"/>
                  </a:rPr>
                  <a:t>“I have been really impressed with how communicative the district has been as they navigate this very sensitive subject. Thank you for listening and responding.”</a:t>
                </a:r>
              </a:p>
              <a:p>
                <a:pPr defTabSz="914400"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300" kern="0" dirty="0">
                    <a:latin typeface="Lora"/>
                    <a:ea typeface="Lora"/>
                    <a:cs typeface="Lora"/>
                    <a:sym typeface="Lora"/>
                  </a:rPr>
                  <a:t>  </a:t>
                </a:r>
                <a:r>
                  <a:rPr lang="en-US" sz="900" kern="0" dirty="0">
                    <a:latin typeface="Arial"/>
                    <a:cs typeface="Arial"/>
                    <a:sym typeface="Arial"/>
                  </a:rPr>
                  <a:t>Parent/Guardian, CX Score 10</a:t>
                </a:r>
                <a:endParaRPr lang="en-US" sz="1300" b="1" kern="0" dirty="0">
                  <a:latin typeface="Lora"/>
                  <a:ea typeface="Lora"/>
                  <a:cs typeface="Lora"/>
                  <a:sym typeface="Lora"/>
                </a:endParaRPr>
              </a:p>
            </p:txBody>
          </p:sp>
        </p:grpSp>
        <p:grpSp>
          <p:nvGrpSpPr>
            <p:cNvPr id="16" name="Google Shape;600;p90">
              <a:extLst>
                <a:ext uri="{FF2B5EF4-FFF2-40B4-BE49-F238E27FC236}">
                  <a16:creationId xmlns:a16="http://schemas.microsoft.com/office/drawing/2014/main" id="{DD1CE504-DA42-010E-94B7-CE6F9AF2C543}"/>
                </a:ext>
              </a:extLst>
            </p:cNvPr>
            <p:cNvGrpSpPr/>
            <p:nvPr/>
          </p:nvGrpSpPr>
          <p:grpSpPr>
            <a:xfrm>
              <a:off x="6494931" y="2900059"/>
              <a:ext cx="3383280" cy="1463040"/>
              <a:chOff x="4983300" y="2251725"/>
              <a:chExt cx="3383280" cy="146304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" name="Google Shape;601;p90">
                <a:extLst>
                  <a:ext uri="{FF2B5EF4-FFF2-40B4-BE49-F238E27FC236}">
                    <a16:creationId xmlns:a16="http://schemas.microsoft.com/office/drawing/2014/main" id="{F216D783-12F1-F786-C9FA-0D607DFCE3DB}"/>
                  </a:ext>
                </a:extLst>
              </p:cNvPr>
              <p:cNvSpPr/>
              <p:nvPr/>
            </p:nvSpPr>
            <p:spPr>
              <a:xfrm>
                <a:off x="4983300" y="2251725"/>
                <a:ext cx="3383280" cy="1463040"/>
              </a:xfrm>
              <a:prstGeom prst="roundRect">
                <a:avLst>
                  <a:gd name="adj" fmla="val 11955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02;p90">
                <a:extLst>
                  <a:ext uri="{FF2B5EF4-FFF2-40B4-BE49-F238E27FC236}">
                    <a16:creationId xmlns:a16="http://schemas.microsoft.com/office/drawing/2014/main" id="{ED43B7EE-98DE-72CC-3033-F6F2DA8712EB}"/>
                  </a:ext>
                </a:extLst>
              </p:cNvPr>
              <p:cNvSpPr txBox="1"/>
              <p:nvPr/>
            </p:nvSpPr>
            <p:spPr>
              <a:xfrm>
                <a:off x="5328240" y="2500068"/>
                <a:ext cx="2693400" cy="87713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73152" indent="-73152" defTabSz="914400"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600" b="1" kern="0" dirty="0">
                    <a:latin typeface="Lora"/>
                    <a:ea typeface="Lora"/>
                    <a:cs typeface="Lora"/>
                    <a:sym typeface="Lora"/>
                  </a:rPr>
                  <a:t>“Thank you for a quick transparent response.”</a:t>
                </a:r>
              </a:p>
              <a:p>
                <a:pPr defTabSz="914400"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300" kern="0" dirty="0">
                    <a:latin typeface="Lora"/>
                    <a:ea typeface="Lora"/>
                    <a:cs typeface="Lora"/>
                    <a:sym typeface="Lora"/>
                  </a:rPr>
                  <a:t>  </a:t>
                </a:r>
                <a:r>
                  <a:rPr lang="en-US" sz="900" kern="0" dirty="0">
                    <a:latin typeface="Arial"/>
                    <a:cs typeface="Arial"/>
                    <a:sym typeface="Arial"/>
                  </a:rPr>
                  <a:t>Parent/Guardian, CX Score 10</a:t>
                </a:r>
                <a:endParaRPr sz="1400" kern="0" dirty="0"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604;p90">
              <a:extLst>
                <a:ext uri="{FF2B5EF4-FFF2-40B4-BE49-F238E27FC236}">
                  <a16:creationId xmlns:a16="http://schemas.microsoft.com/office/drawing/2014/main" id="{F099791E-6A4B-F2D7-B54F-E5F57CC0888C}"/>
                </a:ext>
              </a:extLst>
            </p:cNvPr>
            <p:cNvSpPr/>
            <p:nvPr/>
          </p:nvSpPr>
          <p:spPr>
            <a:xfrm>
              <a:off x="3778065" y="4064654"/>
              <a:ext cx="3657600" cy="1930695"/>
            </a:xfrm>
            <a:prstGeom prst="roundRect">
              <a:avLst>
                <a:gd name="adj" fmla="val 14584"/>
              </a:avLst>
            </a:prstGeom>
            <a:solidFill>
              <a:srgbClr val="1890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05;p90">
              <a:extLst>
                <a:ext uri="{FF2B5EF4-FFF2-40B4-BE49-F238E27FC236}">
                  <a16:creationId xmlns:a16="http://schemas.microsoft.com/office/drawing/2014/main" id="{4A5F986F-D75D-BE6B-110D-B9A5C312FD37}"/>
                </a:ext>
              </a:extLst>
            </p:cNvPr>
            <p:cNvSpPr txBox="1"/>
            <p:nvPr/>
          </p:nvSpPr>
          <p:spPr>
            <a:xfrm>
              <a:off x="4128498" y="4345975"/>
              <a:ext cx="2956733" cy="1368052"/>
            </a:xfrm>
            <a:prstGeom prst="rect">
              <a:avLst/>
            </a:prstGeom>
            <a:solidFill>
              <a:srgbClr val="1890A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73152" indent="-73152" defTabSz="914400"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kern="0" dirty="0">
                  <a:latin typeface="Lora"/>
                  <a:ea typeface="Lora"/>
                  <a:cs typeface="Lora"/>
                  <a:sym typeface="Lora"/>
                </a:rPr>
                <a:t>“This was a pretty easy process and, when reached out to, my concerns were addressed swiftly.”</a:t>
              </a:r>
              <a:endParaRPr sz="1600" b="1" kern="0" dirty="0">
                <a:latin typeface="Lora"/>
                <a:ea typeface="Lora"/>
                <a:cs typeface="Lora"/>
                <a:sym typeface="Lora"/>
              </a:endParaRPr>
            </a:p>
            <a:p>
              <a:pPr defTabSz="914400"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300" kern="0" dirty="0">
                  <a:latin typeface="Lora"/>
                  <a:ea typeface="Lora"/>
                  <a:cs typeface="Lora"/>
                  <a:sym typeface="Lora"/>
                </a:rPr>
                <a:t>  </a:t>
              </a:r>
              <a:r>
                <a:rPr lang="en" sz="900" kern="0" dirty="0">
                  <a:latin typeface="Arial"/>
                  <a:cs typeface="Arial"/>
                  <a:sym typeface="Arial"/>
                </a:rPr>
                <a:t>Parent/Guardian, CX Score 10</a:t>
              </a:r>
              <a:endParaRPr sz="1400" kern="0" dirty="0"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2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982550"/>
            <a:ext cx="1397855" cy="5745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3BDA1D3-3288-4AEC-ACA6-7915014E0952}"/>
              </a:ext>
            </a:extLst>
          </p:cNvPr>
          <p:cNvGrpSpPr/>
          <p:nvPr/>
        </p:nvGrpSpPr>
        <p:grpSpPr>
          <a:xfrm>
            <a:off x="245134" y="2607776"/>
            <a:ext cx="5850866" cy="1039776"/>
            <a:chOff x="122584" y="1652014"/>
            <a:chExt cx="5850866" cy="103977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39FC4DF-8531-4063-B215-1E4E5ED3C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387" y="2405953"/>
              <a:ext cx="5599522" cy="94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FD0B68-426B-4780-9885-CA08CEC419F3}"/>
                </a:ext>
              </a:extLst>
            </p:cNvPr>
            <p:cNvSpPr txBox="1"/>
            <p:nvPr/>
          </p:nvSpPr>
          <p:spPr>
            <a:xfrm>
              <a:off x="122584" y="2384013"/>
              <a:ext cx="5356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n w="0"/>
                  <a:solidFill>
                    <a:srgbClr val="329CBA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entury Gothic" panose="020B0502020202020204" pitchFamily="34" charset="0"/>
                </a:rPr>
                <a:t>Measurement and Evaluation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D7120F-26A7-4ACD-B16F-64D9E588A251}"/>
                </a:ext>
              </a:extLst>
            </p:cNvPr>
            <p:cNvSpPr txBox="1"/>
            <p:nvPr/>
          </p:nvSpPr>
          <p:spPr>
            <a:xfrm>
              <a:off x="122584" y="1652014"/>
              <a:ext cx="5850866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3800" b="1" dirty="0">
                  <a:solidFill>
                    <a:srgbClr val="329CBA"/>
                  </a:solidFill>
                  <a:latin typeface="Century Gothic" panose="020B0502020202020204" pitchFamily="34" charset="0"/>
                  <a:cs typeface="Arial" pitchFamily="34" charset="0"/>
                </a:rPr>
                <a:t>Reporting &amp; Monitoring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72966-4075-40AF-B1B8-01E2151B5746}"/>
              </a:ext>
            </a:extLst>
          </p:cNvPr>
          <p:cNvGrpSpPr/>
          <p:nvPr/>
        </p:nvGrpSpPr>
        <p:grpSpPr>
          <a:xfrm>
            <a:off x="5929459" y="343026"/>
            <a:ext cx="6177738" cy="6378449"/>
            <a:chOff x="621628" y="2968203"/>
            <a:chExt cx="4857750" cy="3889798"/>
          </a:xfrm>
        </p:grpSpPr>
        <p:pic>
          <p:nvPicPr>
            <p:cNvPr id="16" name="Picture 1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025983B-3D1A-49B6-BC3B-290B8CEF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28" y="2968203"/>
              <a:ext cx="4857750" cy="38897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082BD5-B435-4F06-8BD1-211CBB37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254" y="3307211"/>
              <a:ext cx="4081806" cy="2221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7579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0DCFF61-5236-4ED3-9B36-0273FD4D3CDE}"/>
              </a:ext>
            </a:extLst>
          </p:cNvPr>
          <p:cNvGrpSpPr/>
          <p:nvPr/>
        </p:nvGrpSpPr>
        <p:grpSpPr>
          <a:xfrm>
            <a:off x="10582502" y="0"/>
            <a:ext cx="1474151" cy="1200330"/>
            <a:chOff x="5495835" y="33940"/>
            <a:chExt cx="1474151" cy="1200330"/>
          </a:xfrm>
        </p:grpSpPr>
        <p:pic>
          <p:nvPicPr>
            <p:cNvPr id="25" name="Picture 24" descr="Logo, company name&#10;&#10;Description automatically generated">
              <a:extLst>
                <a:ext uri="{FF2B5EF4-FFF2-40B4-BE49-F238E27FC236}">
                  <a16:creationId xmlns:a16="http://schemas.microsoft.com/office/drawing/2014/main" id="{CE786091-D1E3-4516-8B75-D6C165875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835" y="33940"/>
              <a:ext cx="1200330" cy="1200330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8A1FAC8-C05B-4A27-A811-B1D8387F7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2344" y="818072"/>
              <a:ext cx="547642" cy="10882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10E56E4-7CC6-47F0-9754-16623DD96FDA}"/>
              </a:ext>
            </a:extLst>
          </p:cNvPr>
          <p:cNvSpPr txBox="1"/>
          <p:nvPr/>
        </p:nvSpPr>
        <p:spPr>
          <a:xfrm>
            <a:off x="358499" y="64020"/>
            <a:ext cx="3892989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329CBA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District Over</a:t>
            </a:r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view</a:t>
            </a:r>
          </a:p>
          <a:p>
            <a:r>
              <a:rPr lang="en-US" sz="1400" b="1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TOTAL DIALOGUES</a:t>
            </a:r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: 5,333</a:t>
            </a:r>
            <a:endParaRPr lang="en-US" sz="1400" dirty="0">
              <a:solidFill>
                <a:srgbClr val="329C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4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363" y="5861731"/>
            <a:ext cx="1397855" cy="574542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7FBAD3DF-CC73-4C7C-B2B2-CE7AA2494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89620"/>
              </p:ext>
            </p:extLst>
          </p:nvPr>
        </p:nvGraphicFramePr>
        <p:xfrm>
          <a:off x="1307698" y="2218595"/>
          <a:ext cx="4393743" cy="11887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33597">
                  <a:extLst>
                    <a:ext uri="{9D8B030D-6E8A-4147-A177-3AD203B41FA5}">
                      <a16:colId xmlns:a16="http://schemas.microsoft.com/office/drawing/2014/main" val="1651859405"/>
                    </a:ext>
                  </a:extLst>
                </a:gridCol>
                <a:gridCol w="3060146">
                  <a:extLst>
                    <a:ext uri="{9D8B030D-6E8A-4147-A177-3AD203B41FA5}">
                      <a16:colId xmlns:a16="http://schemas.microsoft.com/office/drawing/2014/main" val="275744160"/>
                    </a:ext>
                  </a:extLst>
                </a:gridCol>
              </a:tblGrid>
              <a:tr h="418121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CX SCORE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SLIPPING; 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Check overall dialogue age and drill down in comparison report.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40517"/>
                  </a:ext>
                </a:extLst>
              </a:tr>
            </a:tbl>
          </a:graphicData>
        </a:graphic>
      </p:graphicFrame>
      <p:graphicFrame>
        <p:nvGraphicFramePr>
          <p:cNvPr id="17" name="Table 15">
            <a:extLst>
              <a:ext uri="{FF2B5EF4-FFF2-40B4-BE49-F238E27FC236}">
                <a16:creationId xmlns:a16="http://schemas.microsoft.com/office/drawing/2014/main" id="{D95701B0-F384-44D6-981F-3E3DD00D3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44364"/>
              </p:ext>
            </p:extLst>
          </p:nvPr>
        </p:nvGraphicFramePr>
        <p:xfrm>
          <a:off x="6397178" y="2223437"/>
          <a:ext cx="4774096" cy="121642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66047">
                  <a:extLst>
                    <a:ext uri="{9D8B030D-6E8A-4147-A177-3AD203B41FA5}">
                      <a16:colId xmlns:a16="http://schemas.microsoft.com/office/drawing/2014/main" val="1651859405"/>
                    </a:ext>
                  </a:extLst>
                </a:gridCol>
                <a:gridCol w="3308049">
                  <a:extLst>
                    <a:ext uri="{9D8B030D-6E8A-4147-A177-3AD203B41FA5}">
                      <a16:colId xmlns:a16="http://schemas.microsoft.com/office/drawing/2014/main" val="275744160"/>
                    </a:ext>
                  </a:extLst>
                </a:gridCol>
              </a:tblGrid>
              <a:tr h="424651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DIALOGUE 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008"/>
                  </a:ext>
                </a:extLst>
              </a:tr>
              <a:tr h="7592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GETTING BETTER; Monitor interest areas in comparison report.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40517"/>
                  </a:ext>
                </a:extLst>
              </a:tr>
            </a:tbl>
          </a:graphicData>
        </a:graphic>
      </p:graphicFrame>
      <p:graphicFrame>
        <p:nvGraphicFramePr>
          <p:cNvPr id="19" name="Table 15">
            <a:extLst>
              <a:ext uri="{FF2B5EF4-FFF2-40B4-BE49-F238E27FC236}">
                <a16:creationId xmlns:a16="http://schemas.microsoft.com/office/drawing/2014/main" id="{8DC8257C-4FA0-4F90-A2FF-65E6A2431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89393"/>
              </p:ext>
            </p:extLst>
          </p:nvPr>
        </p:nvGraphicFramePr>
        <p:xfrm>
          <a:off x="1307697" y="3997253"/>
          <a:ext cx="4393743" cy="12206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12739">
                  <a:extLst>
                    <a:ext uri="{9D8B030D-6E8A-4147-A177-3AD203B41FA5}">
                      <a16:colId xmlns:a16="http://schemas.microsoft.com/office/drawing/2014/main" val="1651859405"/>
                    </a:ext>
                  </a:extLst>
                </a:gridCol>
                <a:gridCol w="3081004">
                  <a:extLst>
                    <a:ext uri="{9D8B030D-6E8A-4147-A177-3AD203B41FA5}">
                      <a16:colId xmlns:a16="http://schemas.microsoft.com/office/drawing/2014/main" val="275744160"/>
                    </a:ext>
                  </a:extLst>
                </a:gridCol>
              </a:tblGrid>
              <a:tr h="42528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PAST 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008"/>
                  </a:ext>
                </a:extLst>
              </a:tr>
              <a:tr h="7634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IMMEDIATE ATTENTION IS NEEDED; 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Check past due dialogues.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40517"/>
                  </a:ext>
                </a:extLst>
              </a:tr>
            </a:tbl>
          </a:graphicData>
        </a:graphic>
      </p:graphicFrame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CCA7A91A-11B7-45CD-B39B-5B9EDC2CA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79021"/>
              </p:ext>
            </p:extLst>
          </p:nvPr>
        </p:nvGraphicFramePr>
        <p:xfrm>
          <a:off x="6412087" y="3997252"/>
          <a:ext cx="4759187" cy="121642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61471">
                  <a:extLst>
                    <a:ext uri="{9D8B030D-6E8A-4147-A177-3AD203B41FA5}">
                      <a16:colId xmlns:a16="http://schemas.microsoft.com/office/drawing/2014/main" val="1651859405"/>
                    </a:ext>
                  </a:extLst>
                </a:gridCol>
                <a:gridCol w="3297716">
                  <a:extLst>
                    <a:ext uri="{9D8B030D-6E8A-4147-A177-3AD203B41FA5}">
                      <a16:colId xmlns:a16="http://schemas.microsoft.com/office/drawing/2014/main" val="275744160"/>
                    </a:ext>
                  </a:extLst>
                </a:gridCol>
              </a:tblGrid>
              <a:tr h="570200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UNRESOLVED CRITICAL ALERTS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008"/>
                  </a:ext>
                </a:extLst>
              </a:tr>
              <a:tr h="6462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LOOKING GOOD; Currently, there are no critical dialogues.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2405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3FA0973-157F-440E-B7C2-8BDB79D84EF1}"/>
              </a:ext>
            </a:extLst>
          </p:cNvPr>
          <p:cNvSpPr txBox="1"/>
          <p:nvPr/>
        </p:nvSpPr>
        <p:spPr>
          <a:xfrm>
            <a:off x="2383282" y="874129"/>
            <a:ext cx="74254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 2021-22 TOTALS</a:t>
            </a:r>
          </a:p>
          <a:p>
            <a:pPr algn="ctr"/>
            <a:endParaRPr lang="en-US" sz="1200" dirty="0">
              <a:ln w="0"/>
              <a:solidFill>
                <a:srgbClr val="E1954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Unopened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64		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69		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Unresolved Critical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0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C0A6910D-A641-4AEA-ABB4-839182760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84100"/>
              </p:ext>
            </p:extLst>
          </p:nvPr>
        </p:nvGraphicFramePr>
        <p:xfrm>
          <a:off x="2788735" y="5859138"/>
          <a:ext cx="291270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156">
                  <a:extLst>
                    <a:ext uri="{9D8B030D-6E8A-4147-A177-3AD203B41FA5}">
                      <a16:colId xmlns:a16="http://schemas.microsoft.com/office/drawing/2014/main" val="3489060037"/>
                    </a:ext>
                  </a:extLst>
                </a:gridCol>
                <a:gridCol w="2236550">
                  <a:extLst>
                    <a:ext uri="{9D8B030D-6E8A-4147-A177-3AD203B41FA5}">
                      <a16:colId xmlns:a16="http://schemas.microsoft.com/office/drawing/2014/main" val="583008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483</a:t>
                      </a:r>
                    </a:p>
                  </a:txBody>
                  <a:tcPr anchor="ctr"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 Experiences</a:t>
                      </a:r>
                    </a:p>
                  </a:txBody>
                  <a:tcPr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4785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96559EA-163F-4383-9BC3-424461946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99031"/>
              </p:ext>
            </p:extLst>
          </p:nvPr>
        </p:nvGraphicFramePr>
        <p:xfrm>
          <a:off x="6412088" y="5861731"/>
          <a:ext cx="2809117" cy="368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631">
                  <a:extLst>
                    <a:ext uri="{9D8B030D-6E8A-4147-A177-3AD203B41FA5}">
                      <a16:colId xmlns:a16="http://schemas.microsoft.com/office/drawing/2014/main" val="3489060037"/>
                    </a:ext>
                  </a:extLst>
                </a:gridCol>
                <a:gridCol w="2206486">
                  <a:extLst>
                    <a:ext uri="{9D8B030D-6E8A-4147-A177-3AD203B41FA5}">
                      <a16:colId xmlns:a16="http://schemas.microsoft.com/office/drawing/2014/main" val="583008646"/>
                    </a:ext>
                  </a:extLst>
                </a:gridCol>
              </a:tblGrid>
              <a:tr h="368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275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329C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Negative Experiences</a:t>
                      </a:r>
                    </a:p>
                  </a:txBody>
                  <a:tcPr>
                    <a:solidFill>
                      <a:srgbClr val="329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47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032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756251-CC28-4E06-9AEF-C51694644B81}"/>
              </a:ext>
            </a:extLst>
          </p:cNvPr>
          <p:cNvGrpSpPr/>
          <p:nvPr/>
        </p:nvGrpSpPr>
        <p:grpSpPr>
          <a:xfrm>
            <a:off x="10663708" y="26208"/>
            <a:ext cx="1281817" cy="1093509"/>
            <a:chOff x="5495835" y="33940"/>
            <a:chExt cx="1474151" cy="1200330"/>
          </a:xfrm>
        </p:grpSpPr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30A9A6CB-46D8-4333-B06A-7A3597FF1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835" y="33940"/>
              <a:ext cx="1200330" cy="120033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A2B78CC-D3E4-44BA-B1A1-7E89A6A24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2344" y="818072"/>
              <a:ext cx="547642" cy="108826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A2A78A2-0387-46E8-B951-F5793458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24" y="945964"/>
            <a:ext cx="10515600" cy="646331"/>
          </a:xfrm>
          <a:noFill/>
        </p:spPr>
        <p:txBody>
          <a:bodyPr>
            <a:normAutofit/>
          </a:bodyPr>
          <a:lstStyle/>
          <a:p>
            <a:r>
              <a:rPr lang="en-US" sz="1400" b="1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Cx stands for Customer Experience</a:t>
            </a:r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. The Cx Score (measured on a 10-point scale) is the average score calculated by adding all feedback scores received during the selected time period and dividing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7E1CB-9E25-6648-970A-4E7340247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BD95F-CE48-44FD-ABE3-573D2893C735}"/>
              </a:ext>
            </a:extLst>
          </p:cNvPr>
          <p:cNvSpPr txBox="1"/>
          <p:nvPr/>
        </p:nvSpPr>
        <p:spPr>
          <a:xfrm>
            <a:off x="358500" y="130022"/>
            <a:ext cx="39966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CX Score Trend</a:t>
            </a:r>
            <a:endParaRPr lang="ko-KR" altLang="en-US" sz="3600" b="1" dirty="0">
              <a:solidFill>
                <a:srgbClr val="329CBA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10" name="ChartObject">
            <a:extLst>
              <a:ext uri="{FF2B5EF4-FFF2-40B4-BE49-F238E27FC236}">
                <a16:creationId xmlns:a16="http://schemas.microsoft.com/office/drawing/2014/main" id="{FF062DCA-235B-4D89-84AD-312D98B26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9185161"/>
              </p:ext>
            </p:extLst>
          </p:nvPr>
        </p:nvGraphicFramePr>
        <p:xfrm>
          <a:off x="554413" y="1612494"/>
          <a:ext cx="10220423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itle 2">
            <a:extLst>
              <a:ext uri="{FF2B5EF4-FFF2-40B4-BE49-F238E27FC236}">
                <a16:creationId xmlns:a16="http://schemas.microsoft.com/office/drawing/2014/main" id="{075186F2-874C-4D81-BC4E-8D9189E89AD8}"/>
              </a:ext>
            </a:extLst>
          </p:cNvPr>
          <p:cNvSpPr txBox="1">
            <a:spLocks/>
          </p:cNvSpPr>
          <p:nvPr/>
        </p:nvSpPr>
        <p:spPr>
          <a:xfrm>
            <a:off x="4560106" y="1735169"/>
            <a:ext cx="2881287" cy="4048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798 Feedback Forms Received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26245-89CA-4227-B764-DAE3AB79D6A5}"/>
              </a:ext>
            </a:extLst>
          </p:cNvPr>
          <p:cNvSpPr txBox="1"/>
          <p:nvPr/>
        </p:nvSpPr>
        <p:spPr>
          <a:xfrm>
            <a:off x="5178406" y="1511555"/>
            <a:ext cx="972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 2021-22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F564D-F4F0-4526-906A-EB517074DC92}"/>
              </a:ext>
            </a:extLst>
          </p:cNvPr>
          <p:cNvSpPr txBox="1"/>
          <p:nvPr/>
        </p:nvSpPr>
        <p:spPr>
          <a:xfrm>
            <a:off x="384928" y="657267"/>
            <a:ext cx="2053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 Average</a:t>
            </a: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6.8</a:t>
            </a:r>
          </a:p>
        </p:txBody>
      </p:sp>
    </p:spTree>
    <p:extLst>
      <p:ext uri="{BB962C8B-B14F-4D97-AF65-F5344CB8AC3E}">
        <p14:creationId xmlns:p14="http://schemas.microsoft.com/office/powerpoint/2010/main" val="53079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46F4-A6CD-4E6C-9052-B08796B5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0" y="654023"/>
            <a:ext cx="4892231" cy="349224"/>
          </a:xfrm>
        </p:spPr>
        <p:txBody>
          <a:bodyPr anchor="t">
            <a:noAutofit/>
          </a:bodyPr>
          <a:lstStyle/>
          <a:p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Total number of feedback forms received by </a:t>
            </a:r>
            <a:r>
              <a:rPr lang="en-US" sz="1400" b="1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Cx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7EE7-DA63-2840-8487-4AA5E8C5AE50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7E1CB-9E25-6648-970A-4E7340247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BD95F-CE48-44FD-ABE3-573D2893C735}"/>
              </a:ext>
            </a:extLst>
          </p:cNvPr>
          <p:cNvSpPr txBox="1"/>
          <p:nvPr/>
        </p:nvSpPr>
        <p:spPr>
          <a:xfrm>
            <a:off x="358500" y="130022"/>
            <a:ext cx="523159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CX Score Distribution</a:t>
            </a:r>
            <a:endParaRPr lang="ko-KR" altLang="en-US" sz="3600" b="1" dirty="0">
              <a:solidFill>
                <a:srgbClr val="329CBA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D53F4C-B46E-4E0E-9D99-C068B1B14E32}"/>
              </a:ext>
            </a:extLst>
          </p:cNvPr>
          <p:cNvGrpSpPr/>
          <p:nvPr/>
        </p:nvGrpSpPr>
        <p:grpSpPr>
          <a:xfrm>
            <a:off x="10585404" y="0"/>
            <a:ext cx="1281817" cy="1093509"/>
            <a:chOff x="5495835" y="33940"/>
            <a:chExt cx="1474151" cy="1200330"/>
          </a:xfrm>
        </p:grpSpPr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C6FDCA4B-2224-46A0-953C-2A0B6249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5835" y="33940"/>
              <a:ext cx="1200330" cy="1200330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C968136-7971-466D-84DB-870280F7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2344" y="818072"/>
              <a:ext cx="547642" cy="108826"/>
            </a:xfrm>
            <a:prstGeom prst="rect">
              <a:avLst/>
            </a:prstGeom>
          </p:spPr>
        </p:pic>
      </p:grpSp>
      <p:graphicFrame>
        <p:nvGraphicFramePr>
          <p:cNvPr id="10" name="ChartObject">
            <a:extLst>
              <a:ext uri="{FF2B5EF4-FFF2-40B4-BE49-F238E27FC236}">
                <a16:creationId xmlns:a16="http://schemas.microsoft.com/office/drawing/2014/main" id="{335D6D63-04A8-451A-A2B2-174836DD5E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326264"/>
              </p:ext>
            </p:extLst>
          </p:nvPr>
        </p:nvGraphicFramePr>
        <p:xfrm>
          <a:off x="838200" y="148752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8540915-2F30-4B6F-89BD-7912B1C072B9}"/>
              </a:ext>
            </a:extLst>
          </p:cNvPr>
          <p:cNvSpPr txBox="1">
            <a:spLocks/>
          </p:cNvSpPr>
          <p:nvPr/>
        </p:nvSpPr>
        <p:spPr>
          <a:xfrm>
            <a:off x="5056730" y="1753383"/>
            <a:ext cx="2078540" cy="206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latin typeface="+mn-lt"/>
              </a:rPr>
              <a:t>798 Feedback Forms Received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94DD1B-F9F5-45A4-9FCB-37C92050D461}"/>
              </a:ext>
            </a:extLst>
          </p:cNvPr>
          <p:cNvSpPr txBox="1"/>
          <p:nvPr/>
        </p:nvSpPr>
        <p:spPr>
          <a:xfrm>
            <a:off x="5652694" y="1318841"/>
            <a:ext cx="88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 2021-22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7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7E1CB-9E25-6648-970A-4E7340247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BD95F-CE48-44FD-ABE3-573D2893C735}"/>
              </a:ext>
            </a:extLst>
          </p:cNvPr>
          <p:cNvSpPr txBox="1"/>
          <p:nvPr/>
        </p:nvSpPr>
        <p:spPr>
          <a:xfrm>
            <a:off x="358500" y="130022"/>
            <a:ext cx="448687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329CBA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Top Interest Areas</a:t>
            </a:r>
            <a:endParaRPr lang="ko-KR" altLang="en-US" sz="3600" b="1" dirty="0">
              <a:solidFill>
                <a:srgbClr val="329CBA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EF59B-D63B-4EE6-A880-CDA7F24AE5D7}"/>
              </a:ext>
            </a:extLst>
          </p:cNvPr>
          <p:cNvGrpSpPr/>
          <p:nvPr/>
        </p:nvGrpSpPr>
        <p:grpSpPr>
          <a:xfrm>
            <a:off x="10712891" y="49949"/>
            <a:ext cx="1281817" cy="1093509"/>
            <a:chOff x="5495835" y="33940"/>
            <a:chExt cx="1474151" cy="1200330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9D2A90BF-BF51-486D-913C-402CF38E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5835" y="33940"/>
              <a:ext cx="1200330" cy="120033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94B51A0-4A90-4C90-892A-FA427367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2344" y="818072"/>
              <a:ext cx="547642" cy="108826"/>
            </a:xfrm>
            <a:prstGeom prst="rect">
              <a:avLst/>
            </a:prstGeom>
          </p:spPr>
        </p:pic>
      </p:grpSp>
      <p:graphicFrame>
        <p:nvGraphicFramePr>
          <p:cNvPr id="14" name="ChartObject">
            <a:extLst>
              <a:ext uri="{FF2B5EF4-FFF2-40B4-BE49-F238E27FC236}">
                <a16:creationId xmlns:a16="http://schemas.microsoft.com/office/drawing/2014/main" id="{65905056-9CB0-4EC4-AD08-4E6407548B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367688"/>
              </p:ext>
            </p:extLst>
          </p:nvPr>
        </p:nvGraphicFramePr>
        <p:xfrm>
          <a:off x="652692" y="979290"/>
          <a:ext cx="10515600" cy="4719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36E727C-C1B6-48CB-8141-8142DAD74D5E}"/>
              </a:ext>
            </a:extLst>
          </p:cNvPr>
          <p:cNvSpPr txBox="1"/>
          <p:nvPr/>
        </p:nvSpPr>
        <p:spPr>
          <a:xfrm>
            <a:off x="5457759" y="892203"/>
            <a:ext cx="905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 2021-22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2F9E0D-ADC5-4AE5-A505-4F8A224E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99" y="681037"/>
            <a:ext cx="5099260" cy="349224"/>
          </a:xfrm>
        </p:spPr>
        <p:txBody>
          <a:bodyPr anchor="t">
            <a:noAutofit/>
          </a:bodyPr>
          <a:lstStyle/>
          <a:p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The most popular </a:t>
            </a:r>
            <a:r>
              <a:rPr lang="en-US" sz="1400" b="1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Interest Areas </a:t>
            </a:r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in the current fiscal year</a:t>
            </a:r>
          </a:p>
        </p:txBody>
      </p:sp>
    </p:spTree>
    <p:extLst>
      <p:ext uri="{BB962C8B-B14F-4D97-AF65-F5344CB8AC3E}">
        <p14:creationId xmlns:p14="http://schemas.microsoft.com/office/powerpoint/2010/main" val="52237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7E1CB-9E25-6648-970A-4E7340247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785933"/>
            <a:ext cx="1397855" cy="57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BD95F-CE48-44FD-ABE3-573D2893C735}"/>
              </a:ext>
            </a:extLst>
          </p:cNvPr>
          <p:cNvSpPr txBox="1"/>
          <p:nvPr/>
        </p:nvSpPr>
        <p:spPr>
          <a:xfrm>
            <a:off x="358500" y="130022"/>
            <a:ext cx="44516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b="1" dirty="0">
                <a:solidFill>
                  <a:srgbClr val="329CBA"/>
                </a:solidFill>
                <a:effectLst/>
                <a:latin typeface="Century Gothic" panose="020B0502020202020204" pitchFamily="34" charset="0"/>
                <a:cs typeface="Arial" pitchFamily="34" charset="0"/>
              </a:rPr>
              <a:t>Top Dialogue Tags</a:t>
            </a:r>
            <a:endParaRPr lang="ko-KR" altLang="en-US" sz="3600" b="1" dirty="0">
              <a:solidFill>
                <a:srgbClr val="329CBA"/>
              </a:solidFill>
              <a:effectLst/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EF59B-D63B-4EE6-A880-CDA7F24AE5D7}"/>
              </a:ext>
            </a:extLst>
          </p:cNvPr>
          <p:cNvGrpSpPr/>
          <p:nvPr/>
        </p:nvGrpSpPr>
        <p:grpSpPr>
          <a:xfrm>
            <a:off x="10712891" y="49949"/>
            <a:ext cx="1281817" cy="1093509"/>
            <a:chOff x="5495835" y="33940"/>
            <a:chExt cx="1474151" cy="1200330"/>
          </a:xfrm>
        </p:grpSpPr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9D2A90BF-BF51-486D-913C-402CF38E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5835" y="33940"/>
              <a:ext cx="1200330" cy="120033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94B51A0-4A90-4C90-892A-FA427367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2344" y="818072"/>
              <a:ext cx="547642" cy="108826"/>
            </a:xfrm>
            <a:prstGeom prst="rect">
              <a:avLst/>
            </a:prstGeom>
          </p:spPr>
        </p:pic>
      </p:grpSp>
      <p:graphicFrame>
        <p:nvGraphicFramePr>
          <p:cNvPr id="17" name="ChartObject">
            <a:extLst>
              <a:ext uri="{FF2B5EF4-FFF2-40B4-BE49-F238E27FC236}">
                <a16:creationId xmlns:a16="http://schemas.microsoft.com/office/drawing/2014/main" id="{910E9D91-1698-4983-82BB-8C40EDC7E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024565"/>
              </p:ext>
            </p:extLst>
          </p:nvPr>
        </p:nvGraphicFramePr>
        <p:xfrm>
          <a:off x="838200" y="1140084"/>
          <a:ext cx="10515600" cy="432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90725E1-AD14-4CF7-8F5A-A1262BF609C3}"/>
              </a:ext>
            </a:extLst>
          </p:cNvPr>
          <p:cNvSpPr txBox="1"/>
          <p:nvPr/>
        </p:nvSpPr>
        <p:spPr>
          <a:xfrm>
            <a:off x="5617863" y="1143458"/>
            <a:ext cx="95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ln w="0"/>
                <a:solidFill>
                  <a:srgbClr val="E1954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FY 2021-22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B1DB036-614D-4746-9EA4-9AFF2FCD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00" y="695773"/>
            <a:ext cx="10110865" cy="318205"/>
          </a:xfrm>
        </p:spPr>
        <p:txBody>
          <a:bodyPr anchor="t">
            <a:noAutofit/>
          </a:bodyPr>
          <a:lstStyle/>
          <a:p>
            <a:r>
              <a:rPr lang="en-US" sz="1400" b="1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Dialogues Tags </a:t>
            </a:r>
            <a:r>
              <a:rPr lang="en-US" sz="14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are similar to labels in email platforms; users have the ability to add Tags to their dialogues. </a:t>
            </a:r>
          </a:p>
        </p:txBody>
      </p:sp>
    </p:spTree>
    <p:extLst>
      <p:ext uri="{BB962C8B-B14F-4D97-AF65-F5344CB8AC3E}">
        <p14:creationId xmlns:p14="http://schemas.microsoft.com/office/powerpoint/2010/main" val="419770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3E409-D73A-40E0-BD08-44A31C223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275" y="392282"/>
            <a:ext cx="3249450" cy="6462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C026B0-3F03-9EA1-634E-0391C92731BD}"/>
              </a:ext>
            </a:extLst>
          </p:cNvPr>
          <p:cNvGrpSpPr/>
          <p:nvPr/>
        </p:nvGrpSpPr>
        <p:grpSpPr>
          <a:xfrm>
            <a:off x="6229799" y="2017653"/>
            <a:ext cx="3406582" cy="2823577"/>
            <a:chOff x="6428693" y="1945796"/>
            <a:chExt cx="3406582" cy="2823577"/>
          </a:xfrm>
        </p:grpSpPr>
        <p:sp>
          <p:nvSpPr>
            <p:cNvPr id="8" name="Google Shape;511;p82">
              <a:extLst>
                <a:ext uri="{FF2B5EF4-FFF2-40B4-BE49-F238E27FC236}">
                  <a16:creationId xmlns:a16="http://schemas.microsoft.com/office/drawing/2014/main" id="{E053AE1E-F4E7-F35B-7F82-EF5CDA9F5E3C}"/>
                </a:ext>
              </a:extLst>
            </p:cNvPr>
            <p:cNvSpPr txBox="1"/>
            <p:nvPr/>
          </p:nvSpPr>
          <p:spPr>
            <a:xfrm>
              <a:off x="6428693" y="3969184"/>
              <a:ext cx="3406582" cy="800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2"/>
                  </a:solidFill>
                  <a:latin typeface="Century Gothic" panose="020B0502020202020204" pitchFamily="34" charset="0"/>
                  <a:ea typeface="Lora"/>
                  <a:cs typeface="Lora"/>
                  <a:sym typeface="Lora"/>
                </a:rPr>
                <a:t>Michael D. Wilburn, Jr.</a:t>
              </a:r>
              <a:br>
                <a:rPr lang="en" dirty="0">
                  <a:latin typeface="Century Gothic" panose="020B0502020202020204" pitchFamily="34" charset="0"/>
                </a:rPr>
              </a:br>
              <a:r>
                <a:rPr lang="en" sz="1100" dirty="0">
                  <a:latin typeface="Century Gothic" panose="020B0502020202020204" pitchFamily="34" charset="0"/>
                </a:rPr>
                <a:t>Coordinator of Special Projects</a:t>
              </a:r>
              <a:br>
                <a:rPr lang="en" sz="1100" dirty="0">
                  <a:latin typeface="Century Gothic" panose="020B0502020202020204" pitchFamily="34" charset="0"/>
                </a:rPr>
              </a:br>
              <a:r>
                <a:rPr lang="en" sz="1100" dirty="0">
                  <a:solidFill>
                    <a:schemeClr val="dk1"/>
                  </a:solidFill>
                  <a:latin typeface="Century Gothic" panose="020B0502020202020204" pitchFamily="34" charset="0"/>
                </a:rPr>
                <a:t>Atlanta Public Schools</a:t>
              </a:r>
              <a:endParaRPr sz="1100" dirty="0">
                <a:latin typeface="Century Gothic" panose="020B0502020202020204" pitchFamily="34" charset="0"/>
              </a:endParaRPr>
            </a:p>
          </p:txBody>
        </p:sp>
        <p:pic>
          <p:nvPicPr>
            <p:cNvPr id="12" name="Google Shape;515;p82">
              <a:extLst>
                <a:ext uri="{FF2B5EF4-FFF2-40B4-BE49-F238E27FC236}">
                  <a16:creationId xmlns:a16="http://schemas.microsoft.com/office/drawing/2014/main" id="{B0852175-F88A-759C-3AD5-D46F861C2A2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 l="16702" r="16702"/>
            <a:stretch/>
          </p:blipFill>
          <p:spPr>
            <a:xfrm>
              <a:off x="7263334" y="1945796"/>
              <a:ext cx="1737300" cy="17373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0BE3D9-8EF1-E986-C3B5-C29703B7C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240" y="2017653"/>
            <a:ext cx="2999492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1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366" y="5982550"/>
            <a:ext cx="1397855" cy="574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0081B-0EF4-4245-B544-D097BF68375D}"/>
              </a:ext>
            </a:extLst>
          </p:cNvPr>
          <p:cNvSpPr txBox="1"/>
          <p:nvPr/>
        </p:nvSpPr>
        <p:spPr>
          <a:xfrm>
            <a:off x="4374038" y="-528649"/>
            <a:ext cx="276833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0" dirty="0">
                <a:ln w="0"/>
                <a:solidFill>
                  <a:srgbClr val="329C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?</a:t>
            </a:r>
            <a:endParaRPr lang="en-US" sz="38000" dirty="0">
              <a:ln w="0"/>
              <a:solidFill>
                <a:srgbClr val="329CBA"/>
              </a:solidFill>
              <a:effectLst>
                <a:reflection blurRad="6350" stA="53000" endA="300" endPos="35500" dir="5400000" sy="-90000" algn="bl" rotWithShape="0"/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F5281-D3D1-487F-8E5B-17F9963B1310}"/>
              </a:ext>
            </a:extLst>
          </p:cNvPr>
          <p:cNvSpPr txBox="1"/>
          <p:nvPr/>
        </p:nvSpPr>
        <p:spPr>
          <a:xfrm>
            <a:off x="3365369" y="4442662"/>
            <a:ext cx="480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E1954E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053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107EF1-1B7D-FE64-5938-C04FC81B814F}"/>
              </a:ext>
            </a:extLst>
          </p:cNvPr>
          <p:cNvSpPr txBox="1"/>
          <p:nvPr/>
        </p:nvSpPr>
        <p:spPr>
          <a:xfrm>
            <a:off x="2274016" y="735239"/>
            <a:ext cx="7293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  <a:sym typeface="Lora SemiBold"/>
              </a:rPr>
              <a:t>About Atlanta Public Schools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BDAC8D-3AD8-F345-2326-FFA0597D5596}"/>
              </a:ext>
            </a:extLst>
          </p:cNvPr>
          <p:cNvGrpSpPr/>
          <p:nvPr/>
        </p:nvGrpSpPr>
        <p:grpSpPr>
          <a:xfrm>
            <a:off x="5388600" y="2719069"/>
            <a:ext cx="1580184" cy="1870828"/>
            <a:chOff x="2544021" y="2860895"/>
            <a:chExt cx="2331624" cy="3048383"/>
          </a:xfrm>
        </p:grpSpPr>
        <p:pic>
          <p:nvPicPr>
            <p:cNvPr id="14" name="Google Shape;522;p83">
              <a:extLst>
                <a:ext uri="{FF2B5EF4-FFF2-40B4-BE49-F238E27FC236}">
                  <a16:creationId xmlns:a16="http://schemas.microsoft.com/office/drawing/2014/main" id="{0E1EE987-3358-EB01-996C-B72C71BCEFF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16434" y="2860895"/>
              <a:ext cx="986796" cy="1208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523;p83">
              <a:extLst>
                <a:ext uri="{FF2B5EF4-FFF2-40B4-BE49-F238E27FC236}">
                  <a16:creationId xmlns:a16="http://schemas.microsoft.com/office/drawing/2014/main" id="{708D6023-6CBC-0743-8BCF-C1E02FF4DE80}"/>
                </a:ext>
              </a:extLst>
            </p:cNvPr>
            <p:cNvSpPr txBox="1"/>
            <p:nvPr/>
          </p:nvSpPr>
          <p:spPr>
            <a:xfrm>
              <a:off x="2544021" y="4236841"/>
              <a:ext cx="2331624" cy="1672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29CBA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Arial"/>
                </a:rPr>
                <a:t>52,000+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70" b="0" i="0" u="none" strike="noStrike" kern="0" cap="none" spc="0" normalizeH="0" baseline="0" noProof="0" dirty="0">
                  <a:ln>
                    <a:noFill/>
                  </a:ln>
                  <a:solidFill>
                    <a:srgbClr val="329CBA"/>
                  </a:solidFill>
                  <a:effectLst/>
                  <a:uLnTx/>
                  <a:uFillTx/>
                  <a:latin typeface="Arial"/>
                  <a:cs typeface="Arial" pitchFamily="34" charset="0"/>
                  <a:sym typeface="Arial"/>
                </a:rPr>
                <a:t>Students</a:t>
              </a:r>
              <a:endParaRPr kumimoji="0" sz="2270" b="0" i="0" u="none" strike="noStrike" kern="0" cap="none" spc="0" normalizeH="0" baseline="0" noProof="0" dirty="0">
                <a:ln>
                  <a:noFill/>
                </a:ln>
                <a:solidFill>
                  <a:srgbClr val="113D69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524;p83">
            <a:extLst>
              <a:ext uri="{FF2B5EF4-FFF2-40B4-BE49-F238E27FC236}">
                <a16:creationId xmlns:a16="http://schemas.microsoft.com/office/drawing/2014/main" id="{965FF6FA-A5E9-5489-DF9A-E97C4D0BD312}"/>
              </a:ext>
            </a:extLst>
          </p:cNvPr>
          <p:cNvGrpSpPr/>
          <p:nvPr/>
        </p:nvGrpSpPr>
        <p:grpSpPr>
          <a:xfrm>
            <a:off x="7789241" y="2394909"/>
            <a:ext cx="2453483" cy="2582159"/>
            <a:chOff x="3433322" y="1864618"/>
            <a:chExt cx="3479968" cy="3656801"/>
          </a:xfrm>
        </p:grpSpPr>
        <p:pic>
          <p:nvPicPr>
            <p:cNvPr id="17" name="Google Shape;525;p83">
              <a:extLst>
                <a:ext uri="{FF2B5EF4-FFF2-40B4-BE49-F238E27FC236}">
                  <a16:creationId xmlns:a16="http://schemas.microsoft.com/office/drawing/2014/main" id="{8EC8BD33-A87A-77D3-69E7-66472EDF381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26942" y="1864618"/>
              <a:ext cx="1102038" cy="1087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526;p83">
              <a:extLst>
                <a:ext uri="{FF2B5EF4-FFF2-40B4-BE49-F238E27FC236}">
                  <a16:creationId xmlns:a16="http://schemas.microsoft.com/office/drawing/2014/main" id="{7F166222-7C8B-6AD2-AEC9-6417A9A46012}"/>
                </a:ext>
              </a:extLst>
            </p:cNvPr>
            <p:cNvSpPr txBox="1"/>
            <p:nvPr/>
          </p:nvSpPr>
          <p:spPr>
            <a:xfrm>
              <a:off x="3433322" y="3342142"/>
              <a:ext cx="3479968" cy="217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29CBA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  <a:sym typeface="Arial"/>
                </a:rPr>
                <a:t>91+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750" kern="0" dirty="0">
                  <a:solidFill>
                    <a:srgbClr val="329CBA"/>
                  </a:solidFill>
                  <a:ea typeface="맑은 고딕" panose="020B0503020000020004" pitchFamily="34" charset="-127"/>
                  <a:cs typeface="Arial" pitchFamily="34" charset="0"/>
                </a:rPr>
                <a:t>Schools + Programs </a:t>
              </a:r>
              <a:endParaRPr kumimoji="0" lang="en-US" altLang="ko-KR" sz="2750" i="0" u="none" strike="noStrike" kern="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endParaRPr>
            </a:p>
          </p:txBody>
        </p: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77A3854B-F94D-D4BA-CB84-C59FC366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2</a:t>
            </a:fld>
            <a:endParaRPr lang="en-US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A2F5BE1B-C3DE-D7D9-862D-647B358CB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7368" y="6022596"/>
            <a:ext cx="989852" cy="4068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E5F124-5945-6735-6BE9-CFFDE15E19AF}"/>
              </a:ext>
            </a:extLst>
          </p:cNvPr>
          <p:cNvGrpSpPr/>
          <p:nvPr/>
        </p:nvGrpSpPr>
        <p:grpSpPr>
          <a:xfrm>
            <a:off x="2278128" y="2778957"/>
            <a:ext cx="2331625" cy="1718066"/>
            <a:chOff x="1587195" y="3217496"/>
            <a:chExt cx="2331625" cy="17180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2A0347-3293-9BA9-7800-37BB2AEA7FEB}"/>
                </a:ext>
              </a:extLst>
            </p:cNvPr>
            <p:cNvSpPr txBox="1"/>
            <p:nvPr/>
          </p:nvSpPr>
          <p:spPr>
            <a:xfrm>
              <a:off x="1587195" y="4063015"/>
              <a:ext cx="2331625" cy="872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ko-K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29CBA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  <a:sym typeface="Arial"/>
                </a:rPr>
                <a:t>6,000+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70" b="0" i="0" u="none" strike="noStrike" kern="0" cap="none" spc="0" normalizeH="0" baseline="0" noProof="0" dirty="0">
                  <a:ln>
                    <a:noFill/>
                  </a:ln>
                  <a:solidFill>
                    <a:srgbClr val="329CBA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  <a:sym typeface="Arial"/>
                </a:rPr>
                <a:t>Employees</a:t>
              </a:r>
              <a:endParaRPr kumimoji="0" lang="en-US" sz="2270" b="0" i="0" u="none" strike="noStrike" kern="0" cap="none" spc="0" normalizeH="0" baseline="0" noProof="0" dirty="0">
                <a:ln>
                  <a:noFill/>
                </a:ln>
                <a:solidFill>
                  <a:srgbClr val="113D6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B679E7-5171-B354-EBDC-EF59A5D6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9839" y="3217496"/>
              <a:ext cx="706336" cy="723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92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7120F-26A7-4ACD-B16F-64D9E588A251}"/>
              </a:ext>
            </a:extLst>
          </p:cNvPr>
          <p:cNvSpPr txBox="1"/>
          <p:nvPr/>
        </p:nvSpPr>
        <p:spPr>
          <a:xfrm>
            <a:off x="1202094" y="2644170"/>
            <a:ext cx="978781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What is Superior Customer Service at APS?</a:t>
            </a:r>
            <a:endParaRPr lang="ko-KR" altLang="en-US" sz="48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C09D7B8-BE0B-B1FE-464B-E810745C1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110" y="430569"/>
            <a:ext cx="2819779" cy="11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368" y="6022596"/>
            <a:ext cx="989852" cy="406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7120F-26A7-4ACD-B16F-64D9E588A251}"/>
              </a:ext>
            </a:extLst>
          </p:cNvPr>
          <p:cNvSpPr txBox="1"/>
          <p:nvPr/>
        </p:nvSpPr>
        <p:spPr>
          <a:xfrm>
            <a:off x="65315" y="98752"/>
            <a:ext cx="120458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Superior Customer Service is </a:t>
            </a:r>
          </a:p>
          <a:p>
            <a:pPr algn="ctr"/>
            <a:r>
              <a:rPr lang="en-US" altLang="ko-KR" sz="40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“The Customer Service Experience”</a:t>
            </a:r>
            <a:endParaRPr lang="ko-KR" altLang="en-US" sz="40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150827B-FB7B-4174-9209-B03607B2F4DE}"/>
              </a:ext>
            </a:extLst>
          </p:cNvPr>
          <p:cNvSpPr/>
          <p:nvPr/>
        </p:nvSpPr>
        <p:spPr>
          <a:xfrm>
            <a:off x="413339" y="2021627"/>
            <a:ext cx="6261578" cy="3735287"/>
          </a:xfrm>
          <a:custGeom>
            <a:avLst/>
            <a:gdLst>
              <a:gd name="connsiteX0" fmla="*/ 0 w 9107560"/>
              <a:gd name="connsiteY0" fmla="*/ 0 h 1449627"/>
              <a:gd name="connsiteX1" fmla="*/ 9107560 w 9107560"/>
              <a:gd name="connsiteY1" fmla="*/ 0 h 1449627"/>
              <a:gd name="connsiteX2" fmla="*/ 9107560 w 9107560"/>
              <a:gd name="connsiteY2" fmla="*/ 1449627 h 1449627"/>
              <a:gd name="connsiteX3" fmla="*/ 0 w 9107560"/>
              <a:gd name="connsiteY3" fmla="*/ 1449627 h 1449627"/>
              <a:gd name="connsiteX4" fmla="*/ 0 w 9107560"/>
              <a:gd name="connsiteY4" fmla="*/ 0 h 144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7560" h="1449627">
                <a:moveTo>
                  <a:pt x="0" y="0"/>
                </a:moveTo>
                <a:lnTo>
                  <a:pt x="9107560" y="0"/>
                </a:lnTo>
                <a:lnTo>
                  <a:pt x="9107560" y="1449627"/>
                </a:lnTo>
                <a:lnTo>
                  <a:pt x="0" y="1449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3419" tIns="153419" rIns="153419" bIns="153419" numCol="1" spcCol="1270" anchor="t" anchorCtr="0">
            <a:noAutofit/>
          </a:bodyPr>
          <a:lstStyle/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The ATLANTA PUBLIC SCHOOLS </a:t>
            </a:r>
            <a:r>
              <a: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customer service experience is designed to provide superior customer service for all stakeholders in Atlanta Public Schools.  </a:t>
            </a: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buNone/>
            </a:pPr>
            <a:endParaRPr lang="en-US" sz="1200" kern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lvl="0" indent="0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Our mission is to raise expectations and increase satisfaction for every stakeholder who contacts an employee in any APS school or department.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DA761-8A53-D6C5-7DFD-DB4CD4D46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613" y="1706796"/>
            <a:ext cx="3593837" cy="464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5" y="6356350"/>
            <a:ext cx="1397855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620" y="5981699"/>
            <a:ext cx="1060601" cy="43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7120F-26A7-4ACD-B16F-64D9E588A251}"/>
              </a:ext>
            </a:extLst>
          </p:cNvPr>
          <p:cNvSpPr txBox="1"/>
          <p:nvPr/>
        </p:nvSpPr>
        <p:spPr>
          <a:xfrm>
            <a:off x="1766887" y="298931"/>
            <a:ext cx="86582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The APS Customer Service Experience</a:t>
            </a:r>
            <a:endParaRPr lang="ko-KR" altLang="en-US" sz="36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73" name="Diagram 72">
            <a:extLst>
              <a:ext uri="{FF2B5EF4-FFF2-40B4-BE49-F238E27FC236}">
                <a16:creationId xmlns:a16="http://schemas.microsoft.com/office/drawing/2014/main" id="{E389F292-4F8E-44D6-BD59-ECA782B0C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638625"/>
              </p:ext>
            </p:extLst>
          </p:nvPr>
        </p:nvGraphicFramePr>
        <p:xfrm>
          <a:off x="1474238" y="1073020"/>
          <a:ext cx="9134668" cy="564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74735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18CE4-1F32-1A4D-BE92-F489CEA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13CB47-08C0-1147-9676-C2EC2A7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872" y="6045667"/>
            <a:ext cx="888348" cy="365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7120F-26A7-4ACD-B16F-64D9E588A251}"/>
              </a:ext>
            </a:extLst>
          </p:cNvPr>
          <p:cNvSpPr txBox="1"/>
          <p:nvPr/>
        </p:nvSpPr>
        <p:spPr>
          <a:xfrm>
            <a:off x="944250" y="342501"/>
            <a:ext cx="103034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APS Customer Service Experience includes:</a:t>
            </a:r>
            <a:endParaRPr lang="ko-KR" altLang="en-US" sz="3600" b="1" dirty="0">
              <a:solidFill>
                <a:srgbClr val="329CBA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2DA4543-9FF3-400B-8AAF-B01CE6093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522596"/>
              </p:ext>
            </p:extLst>
          </p:nvPr>
        </p:nvGraphicFramePr>
        <p:xfrm>
          <a:off x="782447" y="1512598"/>
          <a:ext cx="10627105" cy="435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00374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5000"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34;p84">
            <a:extLst>
              <a:ext uri="{FF2B5EF4-FFF2-40B4-BE49-F238E27FC236}">
                <a16:creationId xmlns:a16="http://schemas.microsoft.com/office/drawing/2014/main" id="{C3DACBA9-DF6F-8B38-DCF6-C52C754B8069}"/>
              </a:ext>
            </a:extLst>
          </p:cNvPr>
          <p:cNvSpPr txBox="1">
            <a:spLocks/>
          </p:cNvSpPr>
          <p:nvPr/>
        </p:nvSpPr>
        <p:spPr>
          <a:xfrm>
            <a:off x="1327747" y="572985"/>
            <a:ext cx="4685050" cy="86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altLang="ko-KR" sz="4000" b="1" kern="0" dirty="0">
                <a:solidFill>
                  <a:srgbClr val="329CBA"/>
                </a:solidFill>
                <a:latin typeface="Century Gothic" panose="020B0502020202020204" pitchFamily="34" charset="0"/>
                <a:cs typeface="Arial" pitchFamily="34" charset="0"/>
              </a:rPr>
              <a:t>APS and Let’s Talk!</a:t>
            </a:r>
            <a:endParaRPr lang="en-US" sz="4000" b="1" kern="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" name="Google Shape;535;p84">
            <a:extLst>
              <a:ext uri="{FF2B5EF4-FFF2-40B4-BE49-F238E27FC236}">
                <a16:creationId xmlns:a16="http://schemas.microsoft.com/office/drawing/2014/main" id="{9BA2EAED-2A9A-EC97-3241-AD88AA7C3114}"/>
              </a:ext>
            </a:extLst>
          </p:cNvPr>
          <p:cNvSpPr txBox="1">
            <a:spLocks/>
          </p:cNvSpPr>
          <p:nvPr/>
        </p:nvSpPr>
        <p:spPr>
          <a:xfrm>
            <a:off x="631835" y="1706934"/>
            <a:ext cx="6076875" cy="43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2019, APS implemented </a:t>
            </a:r>
            <a:r>
              <a:rPr kumimoji="0" lang="en-US" sz="35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Let’s Talk! to innovate customer service by evolving the way we engage through technology, timeliness, and ongoing service training.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  <a:tabLst/>
              <a:defRPr/>
            </a:pPr>
            <a:endParaRPr kumimoji="0" lang="en-US" sz="36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  <a:tabLst/>
              <a:defRPr/>
            </a:pP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B86DB43-804D-1CEB-9EEE-DE37672D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366" y="6356350"/>
            <a:ext cx="1397854" cy="365125"/>
          </a:xfrm>
        </p:spPr>
        <p:txBody>
          <a:bodyPr/>
          <a:lstStyle/>
          <a:p>
            <a:fld id="{63257EE7-DA63-2840-8487-4AA5E8C5AE50}" type="slidenum">
              <a:rPr lang="en-US" smtClean="0"/>
              <a:t>7</a:t>
            </a:fld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FBF28F3-B4CF-D63E-30EB-3CC73A4D5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368" y="6022596"/>
            <a:ext cx="989852" cy="4068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6363DC-4495-E4CB-0C61-874DA27F0B2A}"/>
              </a:ext>
            </a:extLst>
          </p:cNvPr>
          <p:cNvGrpSpPr/>
          <p:nvPr/>
        </p:nvGrpSpPr>
        <p:grpSpPr>
          <a:xfrm>
            <a:off x="6821352" y="910049"/>
            <a:ext cx="3834882" cy="5187192"/>
            <a:chOff x="9841179" y="819424"/>
            <a:chExt cx="2121840" cy="3775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9F65F3-E381-81FF-0925-7FDC7877B088}"/>
                </a:ext>
              </a:extLst>
            </p:cNvPr>
            <p:cNvGrpSpPr/>
            <p:nvPr/>
          </p:nvGrpSpPr>
          <p:grpSpPr>
            <a:xfrm>
              <a:off x="9841179" y="819424"/>
              <a:ext cx="2121840" cy="3775894"/>
              <a:chOff x="9484603" y="1441966"/>
              <a:chExt cx="2121840" cy="3775894"/>
            </a:xfrm>
          </p:grpSpPr>
          <p:pic>
            <p:nvPicPr>
              <p:cNvPr id="11" name="Google Shape;99;p15" descr="https://lh5.googleusercontent.com/CYClzixpqELgOnPk4LUsZfQEFv8ckjArSsjPRiEPM14hBU-lmI9UzBDcBQGKRB_2q4CuWt4msmWC7L5VitXD6QZ4u8d8YnpCKVT0TjE_-5hIcOxS2QqtWAJVk-y3Z-zKtqkYOsWLxls">
                <a:extLst>
                  <a:ext uri="{FF2B5EF4-FFF2-40B4-BE49-F238E27FC236}">
                    <a16:creationId xmlns:a16="http://schemas.microsoft.com/office/drawing/2014/main" id="{3481C83A-CCCA-BB24-9EE8-5AB3D175D70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793518" y="1992228"/>
                <a:ext cx="1812925" cy="32256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softEdge rad="12700"/>
              </a:effectLst>
            </p:spPr>
          </p:pic>
          <p:pic>
            <p:nvPicPr>
              <p:cNvPr id="14" name="Google Shape;100;p15" descr="https://lh6.googleusercontent.com/WEbYutOe_ChqOT3tO4tnYiQTmqAJA5MxQ6bNmTcCwu_A85uc1VDeaMjG7TRvr5fUiRCR6cwyHL5XUsGZHlZpN00y44_z9lBYBNHcLfcxvknXQsVMaNJNwGzzPoNv7stbfUNo9GJPydc">
                <a:extLst>
                  <a:ext uri="{FF2B5EF4-FFF2-40B4-BE49-F238E27FC236}">
                    <a16:creationId xmlns:a16="http://schemas.microsoft.com/office/drawing/2014/main" id="{261B4176-2308-DA30-8C8A-453DF306D82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484603" y="1441966"/>
                <a:ext cx="847286" cy="8309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7C667D5-2534-86EE-857B-D218E75FC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9934" y="1093026"/>
              <a:ext cx="847286" cy="168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69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54E">
            <a:alpha val="71000"/>
          </a:srgbClr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3"/>
          <p:cNvSpPr txBox="1">
            <a:spLocks noGrp="1"/>
          </p:cNvSpPr>
          <p:nvPr>
            <p:ph type="subTitle" idx="4294967295"/>
          </p:nvPr>
        </p:nvSpPr>
        <p:spPr>
          <a:xfrm>
            <a:off x="655265" y="4454724"/>
            <a:ext cx="10881464" cy="12015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sz="2667" dirty="0">
                <a:solidFill>
                  <a:srgbClr val="1890A8"/>
                </a:solidFill>
              </a:rPr>
              <a:t>The only all-in-one, enterprise-wide customer experience and intelligence platform purpose-built for education</a:t>
            </a:r>
            <a:endParaRPr sz="2667" dirty="0">
              <a:solidFill>
                <a:srgbClr val="1890A8"/>
              </a:solidFill>
            </a:endParaRPr>
          </a:p>
        </p:txBody>
      </p:sp>
      <p:pic>
        <p:nvPicPr>
          <p:cNvPr id="634" name="Google Shape;63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337" y="3696390"/>
            <a:ext cx="2421326" cy="23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891" y="2057799"/>
            <a:ext cx="4024214" cy="13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E9CA3F9-12EF-8FF5-29BB-B57EA2C93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550" y="6177911"/>
            <a:ext cx="888346" cy="36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F2961-A31F-FEBB-F18E-F4BAA453FF62}"/>
              </a:ext>
            </a:extLst>
          </p:cNvPr>
          <p:cNvSpPr txBox="1"/>
          <p:nvPr/>
        </p:nvSpPr>
        <p:spPr>
          <a:xfrm>
            <a:off x="3022380" y="502841"/>
            <a:ext cx="61472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329CBA"/>
                </a:solidFill>
                <a:effectLst/>
                <a:uLnTx/>
                <a:uFillTx/>
                <a:latin typeface="Century Gothic" panose="020B0502020202020204" pitchFamily="34" charset="0"/>
                <a:ea typeface="Lora"/>
                <a:cs typeface="Arial" pitchFamily="34" charset="0"/>
                <a:sym typeface="Lora"/>
              </a:rPr>
              <a:t>What is Let’s Talk?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12 Insight 2022">
  <a:themeElements>
    <a:clrScheme name="Simple Light">
      <a:dk1>
        <a:srgbClr val="000000"/>
      </a:dk1>
      <a:lt1>
        <a:srgbClr val="FFFFFF"/>
      </a:lt1>
      <a:dk2>
        <a:srgbClr val="113D69"/>
      </a:dk2>
      <a:lt2>
        <a:srgbClr val="4999DB"/>
      </a:lt2>
      <a:accent1>
        <a:srgbClr val="522868"/>
      </a:accent1>
      <a:accent2>
        <a:srgbClr val="159B8E"/>
      </a:accent2>
      <a:accent3>
        <a:srgbClr val="66B345"/>
      </a:accent3>
      <a:accent4>
        <a:srgbClr val="BABA0F"/>
      </a:accent4>
      <a:accent5>
        <a:srgbClr val="FDB913"/>
      </a:accent5>
      <a:accent6>
        <a:srgbClr val="E74425"/>
      </a:accent6>
      <a:hlink>
        <a:srgbClr val="FF89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083AF7-62F6-4BFB-97F9-D7F6F7979722}">
  <we:reference id="b0430364-2ab6-47cd-907e-f8b72239b204" version="3.18.149.0" store="EXCatalog" storeType="EXCatalog"/>
  <we:alternateReferences>
    <we:reference id="WA200000729" version="3.18.149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3915</TotalTime>
  <Words>820</Words>
  <Application>Microsoft Macintosh PowerPoint</Application>
  <PresentationFormat>Widescreen</PresentationFormat>
  <Paragraphs>179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Century Gothic</vt:lpstr>
      <vt:lpstr>Georgia</vt:lpstr>
      <vt:lpstr>Lora</vt:lpstr>
      <vt:lpstr>Lora SemiBold</vt:lpstr>
      <vt:lpstr>Wingdings</vt:lpstr>
      <vt:lpstr>Office Theme</vt:lpstr>
      <vt:lpstr>K12 Insight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Cx stands for Customer Experience. The Cx Score (measured on a 10-point scale) is the average score calculated by adding all feedback scores received during the selected time period and dividing</vt:lpstr>
      <vt:lpstr>Total number of feedback forms received by Cx Score</vt:lpstr>
      <vt:lpstr>The most popular Interest Areas in the current fiscal year</vt:lpstr>
      <vt:lpstr>Dialogues Tags are similar to labels in email platforms; users have the ability to add Tags to their dialogues.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Goodman, Bill</dc:creator>
  <cp:lastModifiedBy>Wilburn, Michael</cp:lastModifiedBy>
  <cp:revision>17</cp:revision>
  <cp:lastPrinted>2022-03-30T13:43:03Z</cp:lastPrinted>
  <dcterms:created xsi:type="dcterms:W3CDTF">2022-02-03T18:11:41Z</dcterms:created>
  <dcterms:modified xsi:type="dcterms:W3CDTF">2022-07-16T17:20:39Z</dcterms:modified>
</cp:coreProperties>
</file>